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7"/>
  </p:notesMasterIdLst>
  <p:sldIdLst>
    <p:sldId id="256" r:id="rId4"/>
    <p:sldId id="257" r:id="rId5"/>
    <p:sldId id="261" r:id="rId6"/>
    <p:sldId id="260" r:id="rId7"/>
    <p:sldId id="258" r:id="rId8"/>
    <p:sldId id="259" r:id="rId9"/>
    <p:sldId id="262" r:id="rId10"/>
    <p:sldId id="263" r:id="rId11"/>
    <p:sldId id="264" r:id="rId12"/>
    <p:sldId id="265" r:id="rId13"/>
    <p:sldId id="266" r:id="rId14"/>
    <p:sldId id="267" r:id="rId15"/>
    <p:sldId id="269" r:id="rId16"/>
  </p:sldIdLst>
  <p:sldSz cx="12192000" cy="6858000"/>
  <p:notesSz cx="7559675" cy="10691813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852" autoAdjust="0"/>
  </p:normalViewPr>
  <p:slideViewPr>
    <p:cSldViewPr snapToGrid="0">
      <p:cViewPr varScale="1">
        <p:scale>
          <a:sx n="70" d="100"/>
          <a:sy n="70" d="100"/>
        </p:scale>
        <p:origin x="113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72D05-D7FA-4A4E-96B7-C4438CF2921C}" type="datetimeFigureOut">
              <a:rPr lang="el-GR" smtClean="0"/>
              <a:t>25/4/2024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DF32E8-D314-4707-81E4-1DE3C9C2626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39192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F32E8-D314-4707-81E4-1DE3C9C2626D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483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23D59C9-7DF3-48B8-B60B-F4F8625DB47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5A9D0D2-2081-478D-ABA0-426A16E342C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C093D76-1C46-45F9-A796-F973383DC20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BE7C29C-E760-4838-A049-68C4FD7F1AE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BE86AB8-E249-4263-8A6E-CD611D0EB79F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ubTitle"/>
          </p:nvPr>
        </p:nvSpPr>
        <p:spPr>
          <a:xfrm>
            <a:off x="2589120" y="2514600"/>
            <a:ext cx="8915040" cy="1048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993414D-3FFF-498A-954D-63C47DAAA0B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6EA8D0E-52F2-44F7-95B7-510264EE548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1413CAB-6068-4561-AC41-612E4CA6EAF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08687C4-50DC-45DB-81DA-B05F568AEE6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BF182F3-87BC-4FFD-8216-82D8964087C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9C04F2D-4AE1-437D-B022-1B99F6EFBF58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91B6603-0926-4122-9FA4-610E1C3F373F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442D6BCE-9702-4BD3-9130-3A74C8FBD5B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9327619-2541-4C60-B179-056036D939E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071636C-C95B-4468-9CA3-9F7FA8A3C07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ECF82D3-38F3-4910-AE06-E17D3627DCA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00DECFB-2F45-44BB-8718-EC47555F570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2589120" y="2514600"/>
            <a:ext cx="8915040" cy="1048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00D09F2-35E6-4F31-9904-446784E4856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136D454-3702-4700-AE33-1D8DA9FF58A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0C1566D-FD94-40AF-887E-07DC311665C6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67346AB-2B6F-4869-836B-03794046FE6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076E3A60-3569-4153-B673-996B5CD10AB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FBED960-9FA3-4039-A0AD-71689FADA6CC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46E4BD8-AC41-49D4-AAE2-5C0F1EBA524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D44E4722-3A81-453E-835A-F3C838502CA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B269B1DD-B634-458C-9E6E-BF211DF9752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8EF9533F-7942-434B-BE5E-0485AF196F8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E54E52F7-9335-434F-BD22-272ACE129D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F17C6DDE-D0C4-43FC-8949-A5814AA328F7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subTitle"/>
          </p:nvPr>
        </p:nvSpPr>
        <p:spPr>
          <a:xfrm>
            <a:off x="2589120" y="2514600"/>
            <a:ext cx="8915040" cy="1048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1D7AECAF-C36F-40BB-9FF4-18EAD146A976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1FD78195-1DEA-41B2-8A02-518C8CEABF06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87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943D349F-640D-4D62-A573-56B1A2F955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29821072-544E-4C47-940A-6980E22E6D96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14400825-96EA-4853-90EF-87E2063F806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99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D60CB933-D4F5-478C-B507-1D285F06A561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03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04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05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06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A9D607A8-DD95-4A07-9941-4CEB5959A06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FE7C4"/>
            </a:gs>
          </a:gsLst>
          <a:path path="circle">
            <a:fillToRect l="25000" t="25000" r="75000" b="7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22"/>
          <p:cNvGrpSpPr/>
          <p:nvPr/>
        </p:nvGrpSpPr>
        <p:grpSpPr>
          <a:xfrm>
            <a:off x="0" y="228600"/>
            <a:ext cx="2851200" cy="6638400"/>
            <a:chOff x="0" y="228600"/>
            <a:chExt cx="2851200" cy="6638400"/>
          </a:xfrm>
        </p:grpSpPr>
        <p:sp>
          <p:nvSpPr>
            <p:cNvPr id="34" name="Freeform 11"/>
            <p:cNvSpPr/>
            <p:nvPr/>
          </p:nvSpPr>
          <p:spPr>
            <a:xfrm>
              <a:off x="0" y="2575080"/>
              <a:ext cx="100440" cy="625680"/>
            </a:xfrm>
            <a:custGeom>
              <a:avLst/>
              <a:gdLst>
                <a:gd name="textAreaLeft" fmla="*/ 0 w 100440"/>
                <a:gd name="textAreaRight" fmla="*/ 100800 w 100440"/>
                <a:gd name="textAreaTop" fmla="*/ 0 h 625680"/>
                <a:gd name="textAreaBottom" fmla="*/ 626040 h 625680"/>
              </a:gdLst>
              <a:ahLst/>
              <a:cxn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" name="Freeform 12"/>
            <p:cNvSpPr/>
            <p:nvPr/>
          </p:nvSpPr>
          <p:spPr>
            <a:xfrm>
              <a:off x="128520" y="3156480"/>
              <a:ext cx="646200" cy="2322000"/>
            </a:xfrm>
            <a:custGeom>
              <a:avLst/>
              <a:gdLst>
                <a:gd name="textAreaLeft" fmla="*/ 0 w 646200"/>
                <a:gd name="textAreaRight" fmla="*/ 646560 w 646200"/>
                <a:gd name="textAreaTop" fmla="*/ 0 h 2322000"/>
                <a:gd name="textAreaBottom" fmla="*/ 2322360 h 2322000"/>
              </a:gdLst>
              <a:ahLst/>
              <a:cxn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" name="Freeform 13"/>
            <p:cNvSpPr/>
            <p:nvPr/>
          </p:nvSpPr>
          <p:spPr>
            <a:xfrm>
              <a:off x="807120" y="5447160"/>
              <a:ext cx="609120" cy="1419840"/>
            </a:xfrm>
            <a:custGeom>
              <a:avLst/>
              <a:gdLst>
                <a:gd name="textAreaLeft" fmla="*/ 0 w 609120"/>
                <a:gd name="textAreaRight" fmla="*/ 609480 w 609120"/>
                <a:gd name="textAreaTop" fmla="*/ 0 h 1419840"/>
                <a:gd name="textAreaBottom" fmla="*/ 1420200 h 1419840"/>
              </a:gdLst>
              <a:ahLst/>
              <a:cxn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" name="Freeform 14"/>
            <p:cNvSpPr/>
            <p:nvPr/>
          </p:nvSpPr>
          <p:spPr>
            <a:xfrm>
              <a:off x="959760" y="6503760"/>
              <a:ext cx="171000" cy="363240"/>
            </a:xfrm>
            <a:custGeom>
              <a:avLst/>
              <a:gdLst>
                <a:gd name="textAreaLeft" fmla="*/ 0 w 171000"/>
                <a:gd name="textAreaRight" fmla="*/ 171360 w 171000"/>
                <a:gd name="textAreaTop" fmla="*/ 0 h 363240"/>
                <a:gd name="textAreaBottom" fmla="*/ 363600 h 363240"/>
              </a:gdLst>
              <a:ahLst/>
              <a:cxn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" name="Freeform 15"/>
            <p:cNvSpPr/>
            <p:nvPr/>
          </p:nvSpPr>
          <p:spPr>
            <a:xfrm>
              <a:off x="100800" y="3201120"/>
              <a:ext cx="821520" cy="3328200"/>
            </a:xfrm>
            <a:custGeom>
              <a:avLst/>
              <a:gdLst>
                <a:gd name="textAreaLeft" fmla="*/ 0 w 821520"/>
                <a:gd name="textAreaRight" fmla="*/ 821880 w 821520"/>
                <a:gd name="textAreaTop" fmla="*/ 0 h 3328200"/>
                <a:gd name="textAreaBottom" fmla="*/ 3328560 h 3328200"/>
              </a:gdLst>
              <a:ahLst/>
              <a:cxn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" name="Freeform 16"/>
            <p:cNvSpPr/>
            <p:nvPr/>
          </p:nvSpPr>
          <p:spPr>
            <a:xfrm>
              <a:off x="22320" y="228600"/>
              <a:ext cx="105840" cy="2927520"/>
            </a:xfrm>
            <a:custGeom>
              <a:avLst/>
              <a:gdLst>
                <a:gd name="textAreaLeft" fmla="*/ 0 w 105840"/>
                <a:gd name="textAreaRight" fmla="*/ 106200 w 105840"/>
                <a:gd name="textAreaTop" fmla="*/ 0 h 2927520"/>
                <a:gd name="textAreaBottom" fmla="*/ 2927880 h 2927520"/>
              </a:gdLst>
              <a:ahLst/>
              <a:cxn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Freeform 17"/>
            <p:cNvSpPr/>
            <p:nvPr/>
          </p:nvSpPr>
          <p:spPr>
            <a:xfrm>
              <a:off x="78120" y="2944080"/>
              <a:ext cx="77760" cy="493560"/>
            </a:xfrm>
            <a:custGeom>
              <a:avLst/>
              <a:gdLst>
                <a:gd name="textAreaLeft" fmla="*/ 0 w 77760"/>
                <a:gd name="textAreaRight" fmla="*/ 78120 w 77760"/>
                <a:gd name="textAreaTop" fmla="*/ 0 h 493560"/>
                <a:gd name="textAreaBottom" fmla="*/ 493920 h 49356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Freeform 18"/>
            <p:cNvSpPr/>
            <p:nvPr/>
          </p:nvSpPr>
          <p:spPr>
            <a:xfrm>
              <a:off x="769680" y="5478840"/>
              <a:ext cx="189720" cy="1024560"/>
            </a:xfrm>
            <a:custGeom>
              <a:avLst/>
              <a:gdLst>
                <a:gd name="textAreaLeft" fmla="*/ 0 w 189720"/>
                <a:gd name="textAreaRight" fmla="*/ 190080 w 189720"/>
                <a:gd name="textAreaTop" fmla="*/ 0 h 1024560"/>
                <a:gd name="textAreaBottom" fmla="*/ 1024920 h 1024560"/>
              </a:gdLst>
              <a:ahLst/>
              <a:cxn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Freeform 19"/>
            <p:cNvSpPr/>
            <p:nvPr/>
          </p:nvSpPr>
          <p:spPr>
            <a:xfrm>
              <a:off x="775440" y="1398960"/>
              <a:ext cx="2075760" cy="4047840"/>
            </a:xfrm>
            <a:custGeom>
              <a:avLst/>
              <a:gdLst>
                <a:gd name="textAreaLeft" fmla="*/ 0 w 2075760"/>
                <a:gd name="textAreaRight" fmla="*/ 2076120 w 2075760"/>
                <a:gd name="textAreaTop" fmla="*/ 0 h 4047840"/>
                <a:gd name="textAreaBottom" fmla="*/ 4048200 h 4047840"/>
              </a:gdLst>
              <a:ahLst/>
              <a:cxn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" name="Freeform 20"/>
            <p:cNvSpPr/>
            <p:nvPr/>
          </p:nvSpPr>
          <p:spPr>
            <a:xfrm>
              <a:off x="922680" y="6530040"/>
              <a:ext cx="161640" cy="336960"/>
            </a:xfrm>
            <a:custGeom>
              <a:avLst/>
              <a:gdLst>
                <a:gd name="textAreaLeft" fmla="*/ 0 w 161640"/>
                <a:gd name="textAreaRight" fmla="*/ 162000 w 161640"/>
                <a:gd name="textAreaTop" fmla="*/ 0 h 336960"/>
                <a:gd name="textAreaBottom" fmla="*/ 337320 h 336960"/>
              </a:gdLst>
              <a:ahLst/>
              <a:cxn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" name="Freeform 21"/>
            <p:cNvSpPr/>
            <p:nvPr/>
          </p:nvSpPr>
          <p:spPr>
            <a:xfrm>
              <a:off x="769680" y="5359320"/>
              <a:ext cx="37080" cy="221400"/>
            </a:xfrm>
            <a:custGeom>
              <a:avLst/>
              <a:gdLst>
                <a:gd name="textAreaLeft" fmla="*/ 0 w 37080"/>
                <a:gd name="textAreaRight" fmla="*/ 37440 w 37080"/>
                <a:gd name="textAreaTop" fmla="*/ 0 h 221400"/>
                <a:gd name="textAreaBottom" fmla="*/ 221760 h 22140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" name="Freeform 22"/>
            <p:cNvSpPr/>
            <p:nvPr/>
          </p:nvSpPr>
          <p:spPr>
            <a:xfrm>
              <a:off x="849960" y="6244560"/>
              <a:ext cx="238320" cy="622080"/>
            </a:xfrm>
            <a:custGeom>
              <a:avLst/>
              <a:gdLst>
                <a:gd name="textAreaLeft" fmla="*/ 0 w 238320"/>
                <a:gd name="textAreaRight" fmla="*/ 238680 w 238320"/>
                <a:gd name="textAreaTop" fmla="*/ 0 h 622080"/>
                <a:gd name="textAreaBottom" fmla="*/ 622440 h 622080"/>
              </a:gdLst>
              <a:ahLst/>
              <a:cxn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3" name="Group 9"/>
          <p:cNvGrpSpPr/>
          <p:nvPr/>
        </p:nvGrpSpPr>
        <p:grpSpPr>
          <a:xfrm>
            <a:off x="27360" y="-720"/>
            <a:ext cx="2356200" cy="6853680"/>
            <a:chOff x="27360" y="-720"/>
            <a:chExt cx="2356200" cy="6853680"/>
          </a:xfrm>
        </p:grpSpPr>
        <p:sp>
          <p:nvSpPr>
            <p:cNvPr id="14" name="Freeform 27"/>
            <p:cNvSpPr/>
            <p:nvPr/>
          </p:nvSpPr>
          <p:spPr>
            <a:xfrm>
              <a:off x="27360" y="-720"/>
              <a:ext cx="493920" cy="440064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0 h 4400640"/>
                <a:gd name="textAreaBottom" fmla="*/ 4401000 h 4400640"/>
              </a:gdLst>
              <a:ahLst/>
              <a:cxn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Freeform 28"/>
            <p:cNvSpPr/>
            <p:nvPr/>
          </p:nvSpPr>
          <p:spPr>
            <a:xfrm>
              <a:off x="550440" y="4316400"/>
              <a:ext cx="423000" cy="1580400"/>
            </a:xfrm>
            <a:custGeom>
              <a:avLst/>
              <a:gdLst>
                <a:gd name="textAreaLeft" fmla="*/ 0 w 423000"/>
                <a:gd name="textAreaRight" fmla="*/ 423360 w 423000"/>
                <a:gd name="textAreaTop" fmla="*/ 0 h 1580400"/>
                <a:gd name="textAreaBottom" fmla="*/ 1580760 h 1580400"/>
              </a:gdLst>
              <a:ahLst/>
              <a:cxn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Freeform 29"/>
            <p:cNvSpPr/>
            <p:nvPr/>
          </p:nvSpPr>
          <p:spPr>
            <a:xfrm>
              <a:off x="1006200" y="5862600"/>
              <a:ext cx="430560" cy="990360"/>
            </a:xfrm>
            <a:custGeom>
              <a:avLst/>
              <a:gdLst>
                <a:gd name="textAreaLeft" fmla="*/ 0 w 430560"/>
                <a:gd name="textAreaRight" fmla="*/ 430920 w 430560"/>
                <a:gd name="textAreaTop" fmla="*/ 0 h 990360"/>
                <a:gd name="textAreaBottom" fmla="*/ 990720 h 990360"/>
              </a:gdLst>
              <a:ahLst/>
              <a:cxn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" name="Freeform 30"/>
            <p:cNvSpPr/>
            <p:nvPr/>
          </p:nvSpPr>
          <p:spPr>
            <a:xfrm>
              <a:off x="521640" y="4364280"/>
              <a:ext cx="551520" cy="2235600"/>
            </a:xfrm>
            <a:custGeom>
              <a:avLst/>
              <a:gdLst>
                <a:gd name="textAreaLeft" fmla="*/ 0 w 551520"/>
                <a:gd name="textAreaRight" fmla="*/ 551880 w 551520"/>
                <a:gd name="textAreaTop" fmla="*/ 0 h 2235600"/>
                <a:gd name="textAreaBottom" fmla="*/ 2235960 h 2235600"/>
              </a:gdLst>
              <a:ahLst/>
              <a:cxn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" name="Freeform 31"/>
            <p:cNvSpPr/>
            <p:nvPr/>
          </p:nvSpPr>
          <p:spPr>
            <a:xfrm>
              <a:off x="468000" y="1289160"/>
              <a:ext cx="173880" cy="3026880"/>
            </a:xfrm>
            <a:custGeom>
              <a:avLst/>
              <a:gdLst>
                <a:gd name="textAreaLeft" fmla="*/ 0 w 173880"/>
                <a:gd name="textAreaRight" fmla="*/ 174240 w 173880"/>
                <a:gd name="textAreaTop" fmla="*/ 0 h 3026880"/>
                <a:gd name="textAreaBottom" fmla="*/ 3027240 h 3026880"/>
              </a:gdLst>
              <a:ahLst/>
              <a:cxn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Freeform 32"/>
            <p:cNvSpPr/>
            <p:nvPr/>
          </p:nvSpPr>
          <p:spPr>
            <a:xfrm>
              <a:off x="1111680" y="6571440"/>
              <a:ext cx="133920" cy="281160"/>
            </a:xfrm>
            <a:custGeom>
              <a:avLst/>
              <a:gdLst>
                <a:gd name="textAreaLeft" fmla="*/ 0 w 133920"/>
                <a:gd name="textAreaRight" fmla="*/ 134280 w 133920"/>
                <a:gd name="textAreaTop" fmla="*/ 0 h 281160"/>
                <a:gd name="textAreaBottom" fmla="*/ 281520 h 281160"/>
              </a:gdLst>
              <a:ahLst/>
              <a:cxn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" name="Freeform 33"/>
            <p:cNvSpPr/>
            <p:nvPr/>
          </p:nvSpPr>
          <p:spPr>
            <a:xfrm>
              <a:off x="502560" y="4107600"/>
              <a:ext cx="82080" cy="511200"/>
            </a:xfrm>
            <a:custGeom>
              <a:avLst/>
              <a:gdLst>
                <a:gd name="textAreaLeft" fmla="*/ 0 w 82080"/>
                <a:gd name="textAreaRight" fmla="*/ 82440 w 82080"/>
                <a:gd name="textAreaTop" fmla="*/ 0 h 511200"/>
                <a:gd name="textAreaBottom" fmla="*/ 511560 h 51120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" name="Freeform 34"/>
            <p:cNvSpPr/>
            <p:nvPr/>
          </p:nvSpPr>
          <p:spPr>
            <a:xfrm>
              <a:off x="973800" y="3145680"/>
              <a:ext cx="1409760" cy="2716560"/>
            </a:xfrm>
            <a:custGeom>
              <a:avLst/>
              <a:gdLst>
                <a:gd name="textAreaLeft" fmla="*/ 0 w 1409760"/>
                <a:gd name="textAreaRight" fmla="*/ 1410120 w 1409760"/>
                <a:gd name="textAreaTop" fmla="*/ 0 h 2716560"/>
                <a:gd name="textAreaBottom" fmla="*/ 2716920 h 2716560"/>
              </a:gdLst>
              <a:ahLst/>
              <a:cxn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" name="Freeform 35"/>
            <p:cNvSpPr/>
            <p:nvPr/>
          </p:nvSpPr>
          <p:spPr>
            <a:xfrm>
              <a:off x="1073520" y="6600240"/>
              <a:ext cx="120240" cy="252720"/>
            </a:xfrm>
            <a:custGeom>
              <a:avLst/>
              <a:gdLst>
                <a:gd name="textAreaLeft" fmla="*/ 0 w 120240"/>
                <a:gd name="textAreaRight" fmla="*/ 120600 w 120240"/>
                <a:gd name="textAreaTop" fmla="*/ 0 h 252720"/>
                <a:gd name="textAreaBottom" fmla="*/ 253080 h 252720"/>
              </a:gdLst>
              <a:ahLst/>
              <a:cxn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" name="Freeform 36"/>
            <p:cNvSpPr/>
            <p:nvPr/>
          </p:nvSpPr>
          <p:spPr>
            <a:xfrm>
              <a:off x="973800" y="5897160"/>
              <a:ext cx="137520" cy="673920"/>
            </a:xfrm>
            <a:custGeom>
              <a:avLst/>
              <a:gdLst>
                <a:gd name="textAreaLeft" fmla="*/ 0 w 137520"/>
                <a:gd name="textAreaRight" fmla="*/ 137880 w 137520"/>
                <a:gd name="textAreaTop" fmla="*/ 0 h 673920"/>
                <a:gd name="textAreaBottom" fmla="*/ 674280 h 673920"/>
              </a:gdLst>
              <a:ahLst/>
              <a:cxn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" name="Freeform 37"/>
            <p:cNvSpPr/>
            <p:nvPr/>
          </p:nvSpPr>
          <p:spPr>
            <a:xfrm>
              <a:off x="973800" y="5772600"/>
              <a:ext cx="37800" cy="227520"/>
            </a:xfrm>
            <a:custGeom>
              <a:avLst/>
              <a:gdLst>
                <a:gd name="textAreaLeft" fmla="*/ 0 w 37800"/>
                <a:gd name="textAreaRight" fmla="*/ 38160 w 37800"/>
                <a:gd name="textAreaTop" fmla="*/ 0 h 227520"/>
                <a:gd name="textAreaBottom" fmla="*/ 227880 h 22752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" name="Freeform 38"/>
            <p:cNvSpPr/>
            <p:nvPr/>
          </p:nvSpPr>
          <p:spPr>
            <a:xfrm>
              <a:off x="1006200" y="6322680"/>
              <a:ext cx="210240" cy="530280"/>
            </a:xfrm>
            <a:custGeom>
              <a:avLst/>
              <a:gdLst>
                <a:gd name="textAreaLeft" fmla="*/ 0 w 210240"/>
                <a:gd name="textAreaRight" fmla="*/ 210600 w 210240"/>
                <a:gd name="textAreaTop" fmla="*/ 0 h 530280"/>
                <a:gd name="textAreaBottom" fmla="*/ 530640 h 530280"/>
              </a:gdLst>
              <a:ahLst/>
              <a:cxn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6" name="Rectangle 6"/>
          <p:cNvSpPr/>
          <p:nvPr/>
        </p:nvSpPr>
        <p:spPr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l-G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el-GR" sz="3600" b="0" strike="noStrike" spc="-1">
                <a:solidFill>
                  <a:srgbClr val="262626"/>
                </a:solidFill>
                <a:latin typeface="Century Gothic"/>
              </a:rPr>
              <a:t>Κάντε κλικ για να επεξεργαστείτε τον τίτλο υποδείγματος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l-GR" sz="1800" b="0" strike="noStrike" spc="-1">
                <a:solidFill>
                  <a:srgbClr val="404040"/>
                </a:solidFill>
                <a:latin typeface="Century Gothic"/>
              </a:rPr>
              <a:t>Στυλ κειμένου υποδείγματος</a:t>
            </a:r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  <a:p>
            <a:pPr marL="743040" lvl="1" indent="-2858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l-GR" sz="1600" b="0" strike="noStrike" spc="-1">
                <a:solidFill>
                  <a:srgbClr val="404040"/>
                </a:solidFill>
                <a:latin typeface="Century Gothic"/>
              </a:rPr>
              <a:t>Δεύτερο επίπεδο</a:t>
            </a:r>
            <a:endParaRPr lang="en-US" sz="1600" b="0" strike="noStrike" spc="-1">
              <a:solidFill>
                <a:srgbClr val="404040"/>
              </a:solidFill>
              <a:latin typeface="Century Gothic"/>
            </a:endParaRPr>
          </a:p>
          <a:p>
            <a:pPr marL="1143000" lvl="2" indent="-2286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l-GR" sz="1400" b="0" strike="noStrike" spc="-1">
                <a:solidFill>
                  <a:srgbClr val="404040"/>
                </a:solidFill>
                <a:latin typeface="Century Gothic"/>
              </a:rPr>
              <a:t>Τρίτο επίπεδο</a:t>
            </a:r>
            <a:endParaRPr lang="en-US" sz="1400" b="0" strike="noStrike" spc="-1">
              <a:solidFill>
                <a:srgbClr val="404040"/>
              </a:solidFill>
              <a:latin typeface="Century Gothic"/>
            </a:endParaRPr>
          </a:p>
          <a:p>
            <a:pPr marL="1600200" lvl="3" indent="-2286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l-GR" sz="1200" b="0" strike="noStrike" spc="-1">
                <a:solidFill>
                  <a:srgbClr val="404040"/>
                </a:solidFill>
                <a:latin typeface="Century Gothic"/>
              </a:rPr>
              <a:t>Τέταρτο επίπεδο</a:t>
            </a:r>
            <a:endParaRPr lang="en-US" sz="1200" b="0" strike="noStrike" spc="-1">
              <a:solidFill>
                <a:srgbClr val="404040"/>
              </a:solidFill>
              <a:latin typeface="Century Gothic"/>
            </a:endParaRPr>
          </a:p>
          <a:p>
            <a:pPr marL="2057400" lvl="4" indent="-2286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l-GR" sz="1200" b="0" strike="noStrike" spc="-1">
                <a:solidFill>
                  <a:srgbClr val="404040"/>
                </a:solidFill>
                <a:latin typeface="Century Gothic"/>
              </a:rPr>
              <a:t>Πέμπτο επίπεδο</a:t>
            </a:r>
            <a:endParaRPr lang="en-US" sz="12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"/>
          </p:nvPr>
        </p:nvSpPr>
        <p:spPr>
          <a:xfrm>
            <a:off x="10361520" y="6130440"/>
            <a:ext cx="1145880" cy="370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el-GR" sz="900" b="0" strike="noStrike" spc="-1">
                <a:solidFill>
                  <a:srgbClr val="8B8B8B"/>
                </a:solidFill>
                <a:latin typeface="Century Gothic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el-GR" sz="900" b="0" strike="noStrike" spc="-1">
                <a:solidFill>
                  <a:srgbClr val="8B8B8B"/>
                </a:solidFill>
                <a:latin typeface="Century Gothic"/>
              </a:rPr>
              <a:t>&lt;ημερομηνία/ώρα&gt;</a:t>
            </a:r>
            <a:endParaRPr lang="el-GR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2"/>
          </p:nvPr>
        </p:nvSpPr>
        <p:spPr>
          <a:xfrm>
            <a:off x="2589120" y="6135840"/>
            <a:ext cx="76197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l-G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l-GR" sz="1400" b="0" strike="noStrike" spc="-1">
                <a:solidFill>
                  <a:srgbClr val="000000"/>
                </a:solidFill>
                <a:latin typeface="Times New Roman"/>
              </a:rPr>
              <a:t>&lt;υποσέλιδο&gt;</a:t>
            </a:r>
          </a:p>
        </p:txBody>
      </p:sp>
      <p:sp>
        <p:nvSpPr>
          <p:cNvPr id="31" name="Freeform 11"/>
          <p:cNvSpPr/>
          <p:nvPr/>
        </p:nvSpPr>
        <p:spPr>
          <a:xfrm flipV="1">
            <a:off x="-3960" y="713880"/>
            <a:ext cx="1588320" cy="506880"/>
          </a:xfrm>
          <a:custGeom>
            <a:avLst/>
            <a:gdLst>
              <a:gd name="textAreaLeft" fmla="*/ 0 w 1588320"/>
              <a:gd name="textAreaRight" fmla="*/ 1588680 w 1588320"/>
              <a:gd name="textAreaTop" fmla="*/ 360 h 506880"/>
              <a:gd name="textAreaBottom" fmla="*/ 507600 h 506880"/>
            </a:gdLst>
            <a:ahLst/>
            <a:cxn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l-G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sldNum" idx="3"/>
          </p:nvPr>
        </p:nvSpPr>
        <p:spPr>
          <a:xfrm>
            <a:off x="531720" y="787680"/>
            <a:ext cx="77940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el-GR" sz="2000" b="0" strike="noStrike" spc="-1">
                <a:solidFill>
                  <a:srgbClr val="FEFFFF"/>
                </a:solidFill>
                <a:latin typeface="Century Gothic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9AFF0C2-4715-4F23-ACE3-C83CBB8CF3FE}" type="slidenum">
              <a:rPr lang="el-GR" sz="2000" b="0" strike="noStrike" spc="-1">
                <a:solidFill>
                  <a:srgbClr val="FEFFFF"/>
                </a:solidFill>
                <a:latin typeface="Century Gothic"/>
              </a:rPr>
              <a:t>‹#›</a:t>
            </a:fld>
            <a:endParaRPr lang="el-GR" sz="20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FE7C4"/>
            </a:gs>
          </a:gsLst>
          <a:path path="circle">
            <a:fillToRect l="25000" t="25000" r="75000" b="7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22"/>
          <p:cNvGrpSpPr/>
          <p:nvPr/>
        </p:nvGrpSpPr>
        <p:grpSpPr>
          <a:xfrm>
            <a:off x="0" y="228600"/>
            <a:ext cx="2851200" cy="6638400"/>
            <a:chOff x="0" y="228600"/>
            <a:chExt cx="2851200" cy="6638400"/>
          </a:xfrm>
        </p:grpSpPr>
        <p:sp>
          <p:nvSpPr>
            <p:cNvPr id="70" name="Freeform 11"/>
            <p:cNvSpPr/>
            <p:nvPr/>
          </p:nvSpPr>
          <p:spPr>
            <a:xfrm>
              <a:off x="0" y="2575080"/>
              <a:ext cx="100440" cy="625680"/>
            </a:xfrm>
            <a:custGeom>
              <a:avLst/>
              <a:gdLst>
                <a:gd name="textAreaLeft" fmla="*/ 0 w 100440"/>
                <a:gd name="textAreaRight" fmla="*/ 100800 w 100440"/>
                <a:gd name="textAreaTop" fmla="*/ 0 h 625680"/>
                <a:gd name="textAreaBottom" fmla="*/ 626040 h 625680"/>
              </a:gdLst>
              <a:ahLst/>
              <a:cxn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" name="Freeform 12"/>
            <p:cNvSpPr/>
            <p:nvPr/>
          </p:nvSpPr>
          <p:spPr>
            <a:xfrm>
              <a:off x="128520" y="3156480"/>
              <a:ext cx="646200" cy="2322000"/>
            </a:xfrm>
            <a:custGeom>
              <a:avLst/>
              <a:gdLst>
                <a:gd name="textAreaLeft" fmla="*/ 0 w 646200"/>
                <a:gd name="textAreaRight" fmla="*/ 646560 w 646200"/>
                <a:gd name="textAreaTop" fmla="*/ 0 h 2322000"/>
                <a:gd name="textAreaBottom" fmla="*/ 2322360 h 2322000"/>
              </a:gdLst>
              <a:ahLst/>
              <a:cxn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2" name="Freeform 13"/>
            <p:cNvSpPr/>
            <p:nvPr/>
          </p:nvSpPr>
          <p:spPr>
            <a:xfrm>
              <a:off x="807120" y="5447160"/>
              <a:ext cx="609120" cy="1419840"/>
            </a:xfrm>
            <a:custGeom>
              <a:avLst/>
              <a:gdLst>
                <a:gd name="textAreaLeft" fmla="*/ 0 w 609120"/>
                <a:gd name="textAreaRight" fmla="*/ 609480 w 609120"/>
                <a:gd name="textAreaTop" fmla="*/ 0 h 1419840"/>
                <a:gd name="textAreaBottom" fmla="*/ 1420200 h 1419840"/>
              </a:gdLst>
              <a:ahLst/>
              <a:cxn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3" name="Freeform 14"/>
            <p:cNvSpPr/>
            <p:nvPr/>
          </p:nvSpPr>
          <p:spPr>
            <a:xfrm>
              <a:off x="959760" y="6503760"/>
              <a:ext cx="171000" cy="363240"/>
            </a:xfrm>
            <a:custGeom>
              <a:avLst/>
              <a:gdLst>
                <a:gd name="textAreaLeft" fmla="*/ 0 w 171000"/>
                <a:gd name="textAreaRight" fmla="*/ 171360 w 171000"/>
                <a:gd name="textAreaTop" fmla="*/ 0 h 363240"/>
                <a:gd name="textAreaBottom" fmla="*/ 363600 h 363240"/>
              </a:gdLst>
              <a:ahLst/>
              <a:cxn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4" name="Freeform 15"/>
            <p:cNvSpPr/>
            <p:nvPr/>
          </p:nvSpPr>
          <p:spPr>
            <a:xfrm>
              <a:off x="100800" y="3201120"/>
              <a:ext cx="821520" cy="3328200"/>
            </a:xfrm>
            <a:custGeom>
              <a:avLst/>
              <a:gdLst>
                <a:gd name="textAreaLeft" fmla="*/ 0 w 821520"/>
                <a:gd name="textAreaRight" fmla="*/ 821880 w 821520"/>
                <a:gd name="textAreaTop" fmla="*/ 0 h 3328200"/>
                <a:gd name="textAreaBottom" fmla="*/ 3328560 h 3328200"/>
              </a:gdLst>
              <a:ahLst/>
              <a:cxn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" name="Freeform 16"/>
            <p:cNvSpPr/>
            <p:nvPr/>
          </p:nvSpPr>
          <p:spPr>
            <a:xfrm>
              <a:off x="22320" y="228600"/>
              <a:ext cx="105840" cy="2927520"/>
            </a:xfrm>
            <a:custGeom>
              <a:avLst/>
              <a:gdLst>
                <a:gd name="textAreaLeft" fmla="*/ 0 w 105840"/>
                <a:gd name="textAreaRight" fmla="*/ 106200 w 105840"/>
                <a:gd name="textAreaTop" fmla="*/ 0 h 2927520"/>
                <a:gd name="textAreaBottom" fmla="*/ 2927880 h 2927520"/>
              </a:gdLst>
              <a:ahLst/>
              <a:cxn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" name="Freeform 17"/>
            <p:cNvSpPr/>
            <p:nvPr/>
          </p:nvSpPr>
          <p:spPr>
            <a:xfrm>
              <a:off x="78120" y="2944080"/>
              <a:ext cx="77760" cy="493560"/>
            </a:xfrm>
            <a:custGeom>
              <a:avLst/>
              <a:gdLst>
                <a:gd name="textAreaLeft" fmla="*/ 0 w 77760"/>
                <a:gd name="textAreaRight" fmla="*/ 78120 w 77760"/>
                <a:gd name="textAreaTop" fmla="*/ 0 h 493560"/>
                <a:gd name="textAreaBottom" fmla="*/ 493920 h 49356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" name="Freeform 18"/>
            <p:cNvSpPr/>
            <p:nvPr/>
          </p:nvSpPr>
          <p:spPr>
            <a:xfrm>
              <a:off x="769680" y="5478840"/>
              <a:ext cx="189720" cy="1024560"/>
            </a:xfrm>
            <a:custGeom>
              <a:avLst/>
              <a:gdLst>
                <a:gd name="textAreaLeft" fmla="*/ 0 w 189720"/>
                <a:gd name="textAreaRight" fmla="*/ 190080 w 189720"/>
                <a:gd name="textAreaTop" fmla="*/ 0 h 1024560"/>
                <a:gd name="textAreaBottom" fmla="*/ 1024920 h 1024560"/>
              </a:gdLst>
              <a:ahLst/>
              <a:cxn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" name="Freeform 19"/>
            <p:cNvSpPr/>
            <p:nvPr/>
          </p:nvSpPr>
          <p:spPr>
            <a:xfrm>
              <a:off x="775440" y="1398960"/>
              <a:ext cx="2075760" cy="4047840"/>
            </a:xfrm>
            <a:custGeom>
              <a:avLst/>
              <a:gdLst>
                <a:gd name="textAreaLeft" fmla="*/ 0 w 2075760"/>
                <a:gd name="textAreaRight" fmla="*/ 2076120 w 2075760"/>
                <a:gd name="textAreaTop" fmla="*/ 0 h 4047840"/>
                <a:gd name="textAreaBottom" fmla="*/ 4048200 h 4047840"/>
              </a:gdLst>
              <a:ahLst/>
              <a:cxn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" name="Freeform 20"/>
            <p:cNvSpPr/>
            <p:nvPr/>
          </p:nvSpPr>
          <p:spPr>
            <a:xfrm>
              <a:off x="922680" y="6530040"/>
              <a:ext cx="161640" cy="336960"/>
            </a:xfrm>
            <a:custGeom>
              <a:avLst/>
              <a:gdLst>
                <a:gd name="textAreaLeft" fmla="*/ 0 w 161640"/>
                <a:gd name="textAreaRight" fmla="*/ 162000 w 161640"/>
                <a:gd name="textAreaTop" fmla="*/ 0 h 336960"/>
                <a:gd name="textAreaBottom" fmla="*/ 337320 h 336960"/>
              </a:gdLst>
              <a:ahLst/>
              <a:cxn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0" name="Freeform 21"/>
            <p:cNvSpPr/>
            <p:nvPr/>
          </p:nvSpPr>
          <p:spPr>
            <a:xfrm>
              <a:off x="769680" y="5359320"/>
              <a:ext cx="37080" cy="221400"/>
            </a:xfrm>
            <a:custGeom>
              <a:avLst/>
              <a:gdLst>
                <a:gd name="textAreaLeft" fmla="*/ 0 w 37080"/>
                <a:gd name="textAreaRight" fmla="*/ 37440 w 37080"/>
                <a:gd name="textAreaTop" fmla="*/ 0 h 221400"/>
                <a:gd name="textAreaBottom" fmla="*/ 221760 h 22140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1" name="Freeform 22"/>
            <p:cNvSpPr/>
            <p:nvPr/>
          </p:nvSpPr>
          <p:spPr>
            <a:xfrm>
              <a:off x="849960" y="6244560"/>
              <a:ext cx="238320" cy="622080"/>
            </a:xfrm>
            <a:custGeom>
              <a:avLst/>
              <a:gdLst>
                <a:gd name="textAreaLeft" fmla="*/ 0 w 238320"/>
                <a:gd name="textAreaRight" fmla="*/ 238680 w 238320"/>
                <a:gd name="textAreaTop" fmla="*/ 0 h 622080"/>
                <a:gd name="textAreaBottom" fmla="*/ 622440 h 622080"/>
              </a:gdLst>
              <a:ahLst/>
              <a:cxn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82" name="Group 9"/>
          <p:cNvGrpSpPr/>
          <p:nvPr/>
        </p:nvGrpSpPr>
        <p:grpSpPr>
          <a:xfrm>
            <a:off x="27360" y="-720"/>
            <a:ext cx="2356200" cy="6853680"/>
            <a:chOff x="27360" y="-720"/>
            <a:chExt cx="2356200" cy="6853680"/>
          </a:xfrm>
        </p:grpSpPr>
        <p:sp>
          <p:nvSpPr>
            <p:cNvPr id="83" name="Freeform 27"/>
            <p:cNvSpPr/>
            <p:nvPr/>
          </p:nvSpPr>
          <p:spPr>
            <a:xfrm>
              <a:off x="27360" y="-720"/>
              <a:ext cx="493920" cy="440064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0 h 4400640"/>
                <a:gd name="textAreaBottom" fmla="*/ 4401000 h 4400640"/>
              </a:gdLst>
              <a:ahLst/>
              <a:cxn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4" name="Freeform 28"/>
            <p:cNvSpPr/>
            <p:nvPr/>
          </p:nvSpPr>
          <p:spPr>
            <a:xfrm>
              <a:off x="550440" y="4316400"/>
              <a:ext cx="423000" cy="1580400"/>
            </a:xfrm>
            <a:custGeom>
              <a:avLst/>
              <a:gdLst>
                <a:gd name="textAreaLeft" fmla="*/ 0 w 423000"/>
                <a:gd name="textAreaRight" fmla="*/ 423360 w 423000"/>
                <a:gd name="textAreaTop" fmla="*/ 0 h 1580400"/>
                <a:gd name="textAreaBottom" fmla="*/ 1580760 h 1580400"/>
              </a:gdLst>
              <a:ahLst/>
              <a:cxn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5" name="Freeform 29"/>
            <p:cNvSpPr/>
            <p:nvPr/>
          </p:nvSpPr>
          <p:spPr>
            <a:xfrm>
              <a:off x="1006200" y="5862600"/>
              <a:ext cx="430560" cy="990360"/>
            </a:xfrm>
            <a:custGeom>
              <a:avLst/>
              <a:gdLst>
                <a:gd name="textAreaLeft" fmla="*/ 0 w 430560"/>
                <a:gd name="textAreaRight" fmla="*/ 430920 w 430560"/>
                <a:gd name="textAreaTop" fmla="*/ 0 h 990360"/>
                <a:gd name="textAreaBottom" fmla="*/ 990720 h 990360"/>
              </a:gdLst>
              <a:ahLst/>
              <a:cxn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6" name="Freeform 30"/>
            <p:cNvSpPr/>
            <p:nvPr/>
          </p:nvSpPr>
          <p:spPr>
            <a:xfrm>
              <a:off x="521640" y="4364280"/>
              <a:ext cx="551520" cy="2235600"/>
            </a:xfrm>
            <a:custGeom>
              <a:avLst/>
              <a:gdLst>
                <a:gd name="textAreaLeft" fmla="*/ 0 w 551520"/>
                <a:gd name="textAreaRight" fmla="*/ 551880 w 551520"/>
                <a:gd name="textAreaTop" fmla="*/ 0 h 2235600"/>
                <a:gd name="textAreaBottom" fmla="*/ 2235960 h 2235600"/>
              </a:gdLst>
              <a:ahLst/>
              <a:cxn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7" name="Freeform 31"/>
            <p:cNvSpPr/>
            <p:nvPr/>
          </p:nvSpPr>
          <p:spPr>
            <a:xfrm>
              <a:off x="468000" y="1289160"/>
              <a:ext cx="173880" cy="3026880"/>
            </a:xfrm>
            <a:custGeom>
              <a:avLst/>
              <a:gdLst>
                <a:gd name="textAreaLeft" fmla="*/ 0 w 173880"/>
                <a:gd name="textAreaRight" fmla="*/ 174240 w 173880"/>
                <a:gd name="textAreaTop" fmla="*/ 0 h 3026880"/>
                <a:gd name="textAreaBottom" fmla="*/ 3027240 h 3026880"/>
              </a:gdLst>
              <a:ahLst/>
              <a:cxn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8" name="Freeform 32"/>
            <p:cNvSpPr/>
            <p:nvPr/>
          </p:nvSpPr>
          <p:spPr>
            <a:xfrm>
              <a:off x="1111680" y="6571440"/>
              <a:ext cx="133920" cy="281160"/>
            </a:xfrm>
            <a:custGeom>
              <a:avLst/>
              <a:gdLst>
                <a:gd name="textAreaLeft" fmla="*/ 0 w 133920"/>
                <a:gd name="textAreaRight" fmla="*/ 134280 w 133920"/>
                <a:gd name="textAreaTop" fmla="*/ 0 h 281160"/>
                <a:gd name="textAreaBottom" fmla="*/ 281520 h 281160"/>
              </a:gdLst>
              <a:ahLst/>
              <a:cxn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9" name="Freeform 33"/>
            <p:cNvSpPr/>
            <p:nvPr/>
          </p:nvSpPr>
          <p:spPr>
            <a:xfrm>
              <a:off x="502560" y="4107600"/>
              <a:ext cx="82080" cy="511200"/>
            </a:xfrm>
            <a:custGeom>
              <a:avLst/>
              <a:gdLst>
                <a:gd name="textAreaLeft" fmla="*/ 0 w 82080"/>
                <a:gd name="textAreaRight" fmla="*/ 82440 w 82080"/>
                <a:gd name="textAreaTop" fmla="*/ 0 h 511200"/>
                <a:gd name="textAreaBottom" fmla="*/ 511560 h 51120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0" name="Freeform 34"/>
            <p:cNvSpPr/>
            <p:nvPr/>
          </p:nvSpPr>
          <p:spPr>
            <a:xfrm>
              <a:off x="973800" y="3145680"/>
              <a:ext cx="1409760" cy="2716560"/>
            </a:xfrm>
            <a:custGeom>
              <a:avLst/>
              <a:gdLst>
                <a:gd name="textAreaLeft" fmla="*/ 0 w 1409760"/>
                <a:gd name="textAreaRight" fmla="*/ 1410120 w 1409760"/>
                <a:gd name="textAreaTop" fmla="*/ 0 h 2716560"/>
                <a:gd name="textAreaBottom" fmla="*/ 2716920 h 2716560"/>
              </a:gdLst>
              <a:ahLst/>
              <a:cxn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1" name="Freeform 35"/>
            <p:cNvSpPr/>
            <p:nvPr/>
          </p:nvSpPr>
          <p:spPr>
            <a:xfrm>
              <a:off x="1073520" y="6600240"/>
              <a:ext cx="120240" cy="252720"/>
            </a:xfrm>
            <a:custGeom>
              <a:avLst/>
              <a:gdLst>
                <a:gd name="textAreaLeft" fmla="*/ 0 w 120240"/>
                <a:gd name="textAreaRight" fmla="*/ 120600 w 120240"/>
                <a:gd name="textAreaTop" fmla="*/ 0 h 252720"/>
                <a:gd name="textAreaBottom" fmla="*/ 253080 h 252720"/>
              </a:gdLst>
              <a:ahLst/>
              <a:cxn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2" name="Freeform 36"/>
            <p:cNvSpPr/>
            <p:nvPr/>
          </p:nvSpPr>
          <p:spPr>
            <a:xfrm>
              <a:off x="973800" y="5897160"/>
              <a:ext cx="137520" cy="673920"/>
            </a:xfrm>
            <a:custGeom>
              <a:avLst/>
              <a:gdLst>
                <a:gd name="textAreaLeft" fmla="*/ 0 w 137520"/>
                <a:gd name="textAreaRight" fmla="*/ 137880 w 137520"/>
                <a:gd name="textAreaTop" fmla="*/ 0 h 673920"/>
                <a:gd name="textAreaBottom" fmla="*/ 674280 h 673920"/>
              </a:gdLst>
              <a:ahLst/>
              <a:cxn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3" name="Freeform 37"/>
            <p:cNvSpPr/>
            <p:nvPr/>
          </p:nvSpPr>
          <p:spPr>
            <a:xfrm>
              <a:off x="973800" y="5772600"/>
              <a:ext cx="37800" cy="227520"/>
            </a:xfrm>
            <a:custGeom>
              <a:avLst/>
              <a:gdLst>
                <a:gd name="textAreaLeft" fmla="*/ 0 w 37800"/>
                <a:gd name="textAreaRight" fmla="*/ 38160 w 37800"/>
                <a:gd name="textAreaTop" fmla="*/ 0 h 227520"/>
                <a:gd name="textAreaBottom" fmla="*/ 227880 h 22752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4" name="Freeform 38"/>
            <p:cNvSpPr/>
            <p:nvPr/>
          </p:nvSpPr>
          <p:spPr>
            <a:xfrm>
              <a:off x="1006200" y="6322680"/>
              <a:ext cx="210240" cy="530280"/>
            </a:xfrm>
            <a:custGeom>
              <a:avLst/>
              <a:gdLst>
                <a:gd name="textAreaLeft" fmla="*/ 0 w 210240"/>
                <a:gd name="textAreaRight" fmla="*/ 210600 w 210240"/>
                <a:gd name="textAreaTop" fmla="*/ 0 h 530280"/>
                <a:gd name="textAreaBottom" fmla="*/ 530640 h 530280"/>
              </a:gdLst>
              <a:ahLst/>
              <a:cxn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5" name="Rectangle 6"/>
          <p:cNvSpPr/>
          <p:nvPr/>
        </p:nvSpPr>
        <p:spPr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l-G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0000"/>
          </a:bodyPr>
          <a:lstStyle/>
          <a:p>
            <a:pPr indent="0">
              <a:lnSpc>
                <a:spcPct val="100000"/>
              </a:lnSpc>
              <a:buNone/>
            </a:pPr>
            <a:r>
              <a:rPr lang="el-GR" sz="5400" b="0" strike="noStrike" spc="-1">
                <a:solidFill>
                  <a:srgbClr val="262626"/>
                </a:solidFill>
                <a:latin typeface="Century Gothic"/>
              </a:rPr>
              <a:t>Κάντε κλικ για να επεξεργαστείτε τον τίτλο υποδείγματος</a:t>
            </a:r>
            <a:endParaRPr lang="en-US" sz="54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dt" idx="4"/>
          </p:nvPr>
        </p:nvSpPr>
        <p:spPr>
          <a:xfrm>
            <a:off x="10361520" y="6130440"/>
            <a:ext cx="1145880" cy="370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el-GR" sz="900" b="0" strike="noStrike" spc="-1">
                <a:solidFill>
                  <a:srgbClr val="8B8B8B"/>
                </a:solidFill>
                <a:latin typeface="Century Gothic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el-GR" sz="900" b="0" strike="noStrike" spc="-1">
                <a:solidFill>
                  <a:srgbClr val="8B8B8B"/>
                </a:solidFill>
                <a:latin typeface="Century Gothic"/>
              </a:rPr>
              <a:t>&lt;ημερομηνία/ώρα&gt;</a:t>
            </a:r>
            <a:endParaRPr lang="el-GR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ftr" idx="5"/>
          </p:nvPr>
        </p:nvSpPr>
        <p:spPr>
          <a:xfrm>
            <a:off x="2589120" y="6135840"/>
            <a:ext cx="76197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l-G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l-GR" sz="1400" b="0" strike="noStrike" spc="-1">
                <a:solidFill>
                  <a:srgbClr val="000000"/>
                </a:solidFill>
                <a:latin typeface="Times New Roman"/>
              </a:rPr>
              <a:t>&lt;υποσέλιδο&gt;</a:t>
            </a:r>
          </a:p>
        </p:txBody>
      </p:sp>
      <p:sp>
        <p:nvSpPr>
          <p:cNvPr id="99" name="Freeform 6"/>
          <p:cNvSpPr/>
          <p:nvPr/>
        </p:nvSpPr>
        <p:spPr>
          <a:xfrm>
            <a:off x="0" y="4323960"/>
            <a:ext cx="1744200" cy="778320"/>
          </a:xfrm>
          <a:custGeom>
            <a:avLst/>
            <a:gdLst>
              <a:gd name="textAreaLeft" fmla="*/ 0 w 1744200"/>
              <a:gd name="textAreaRight" fmla="*/ 1744560 w 1744200"/>
              <a:gd name="textAreaTop" fmla="*/ 0 h 778320"/>
              <a:gd name="textAreaBottom" fmla="*/ 778680 h 778320"/>
            </a:gdLst>
            <a:ahLst/>
            <a:cxnLst/>
            <a:rect l="textAreaLeft" t="textAreaTop" r="textAreaRight" b="textAreaBottom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l-G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sldNum" idx="6"/>
          </p:nvPr>
        </p:nvSpPr>
        <p:spPr>
          <a:xfrm>
            <a:off x="531720" y="4529520"/>
            <a:ext cx="77940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el-GR" sz="2000" b="0" strike="noStrike" spc="-1">
                <a:solidFill>
                  <a:srgbClr val="FEFFFF"/>
                </a:solidFill>
                <a:latin typeface="Century Gothic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2FD9D60-7A73-4F24-9938-7907110D3320}" type="slidenum">
              <a:rPr lang="el-GR" sz="2000" b="0" strike="noStrike" spc="-1">
                <a:solidFill>
                  <a:srgbClr val="FEFFFF"/>
                </a:solidFill>
                <a:latin typeface="Century Gothic"/>
              </a:rPr>
              <a:t>‹#›</a:t>
            </a:fld>
            <a:endParaRPr lang="el-GR" sz="2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404040"/>
                </a:solidFill>
                <a:latin typeface="Century Gothic"/>
              </a:rPr>
              <a:t>Πατήστε για επεξεργασία της μορφής κειμένου διάρθρωσης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404040"/>
                </a:solidFill>
                <a:latin typeface="Century Gothic"/>
              </a:rPr>
              <a:t>Δεύτερο επίπεδο διάρθρωσης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Τρίτο επίπεδο διάρθρωσης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Τέταρτο επίπεδο διάρθρωσης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Πέμπτο επίπεδο διάρθρωσης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Έκτο επίπεδο διάρθρωσης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Έβδομο επίπεδο διάρθρωσης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FE7C4"/>
            </a:gs>
          </a:gsLst>
          <a:path path="circle">
            <a:fillToRect l="25000" t="25000" r="75000" b="7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oup 22"/>
          <p:cNvGrpSpPr/>
          <p:nvPr/>
        </p:nvGrpSpPr>
        <p:grpSpPr>
          <a:xfrm>
            <a:off x="0" y="228600"/>
            <a:ext cx="2851200" cy="6638400"/>
            <a:chOff x="0" y="228600"/>
            <a:chExt cx="2851200" cy="6638400"/>
          </a:xfrm>
        </p:grpSpPr>
        <p:sp>
          <p:nvSpPr>
            <p:cNvPr id="139" name="Freeform 11"/>
            <p:cNvSpPr/>
            <p:nvPr/>
          </p:nvSpPr>
          <p:spPr>
            <a:xfrm>
              <a:off x="0" y="2575080"/>
              <a:ext cx="100440" cy="625680"/>
            </a:xfrm>
            <a:custGeom>
              <a:avLst/>
              <a:gdLst>
                <a:gd name="textAreaLeft" fmla="*/ 0 w 100440"/>
                <a:gd name="textAreaRight" fmla="*/ 100800 w 100440"/>
                <a:gd name="textAreaTop" fmla="*/ 0 h 625680"/>
                <a:gd name="textAreaBottom" fmla="*/ 626040 h 625680"/>
              </a:gdLst>
              <a:ahLst/>
              <a:cxn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0" name="Freeform 12"/>
            <p:cNvSpPr/>
            <p:nvPr/>
          </p:nvSpPr>
          <p:spPr>
            <a:xfrm>
              <a:off x="128520" y="3156480"/>
              <a:ext cx="646200" cy="2322000"/>
            </a:xfrm>
            <a:custGeom>
              <a:avLst/>
              <a:gdLst>
                <a:gd name="textAreaLeft" fmla="*/ 0 w 646200"/>
                <a:gd name="textAreaRight" fmla="*/ 646560 w 646200"/>
                <a:gd name="textAreaTop" fmla="*/ 0 h 2322000"/>
                <a:gd name="textAreaBottom" fmla="*/ 2322360 h 2322000"/>
              </a:gdLst>
              <a:ahLst/>
              <a:cxn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1" name="Freeform 13"/>
            <p:cNvSpPr/>
            <p:nvPr/>
          </p:nvSpPr>
          <p:spPr>
            <a:xfrm>
              <a:off x="807120" y="5447160"/>
              <a:ext cx="609120" cy="1419840"/>
            </a:xfrm>
            <a:custGeom>
              <a:avLst/>
              <a:gdLst>
                <a:gd name="textAreaLeft" fmla="*/ 0 w 609120"/>
                <a:gd name="textAreaRight" fmla="*/ 609480 w 609120"/>
                <a:gd name="textAreaTop" fmla="*/ 0 h 1419840"/>
                <a:gd name="textAreaBottom" fmla="*/ 1420200 h 1419840"/>
              </a:gdLst>
              <a:ahLst/>
              <a:cxn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2" name="Freeform 14"/>
            <p:cNvSpPr/>
            <p:nvPr/>
          </p:nvSpPr>
          <p:spPr>
            <a:xfrm>
              <a:off x="959760" y="6503760"/>
              <a:ext cx="171000" cy="363240"/>
            </a:xfrm>
            <a:custGeom>
              <a:avLst/>
              <a:gdLst>
                <a:gd name="textAreaLeft" fmla="*/ 0 w 171000"/>
                <a:gd name="textAreaRight" fmla="*/ 171360 w 171000"/>
                <a:gd name="textAreaTop" fmla="*/ 0 h 363240"/>
                <a:gd name="textAreaBottom" fmla="*/ 363600 h 363240"/>
              </a:gdLst>
              <a:ahLst/>
              <a:cxn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3" name="Freeform 15"/>
            <p:cNvSpPr/>
            <p:nvPr/>
          </p:nvSpPr>
          <p:spPr>
            <a:xfrm>
              <a:off x="100800" y="3201120"/>
              <a:ext cx="821520" cy="3328200"/>
            </a:xfrm>
            <a:custGeom>
              <a:avLst/>
              <a:gdLst>
                <a:gd name="textAreaLeft" fmla="*/ 0 w 821520"/>
                <a:gd name="textAreaRight" fmla="*/ 821880 w 821520"/>
                <a:gd name="textAreaTop" fmla="*/ 0 h 3328200"/>
                <a:gd name="textAreaBottom" fmla="*/ 3328560 h 3328200"/>
              </a:gdLst>
              <a:ahLst/>
              <a:cxn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4" name="Freeform 16"/>
            <p:cNvSpPr/>
            <p:nvPr/>
          </p:nvSpPr>
          <p:spPr>
            <a:xfrm>
              <a:off x="22320" y="228600"/>
              <a:ext cx="105840" cy="2927520"/>
            </a:xfrm>
            <a:custGeom>
              <a:avLst/>
              <a:gdLst>
                <a:gd name="textAreaLeft" fmla="*/ 0 w 105840"/>
                <a:gd name="textAreaRight" fmla="*/ 106200 w 105840"/>
                <a:gd name="textAreaTop" fmla="*/ 0 h 2927520"/>
                <a:gd name="textAreaBottom" fmla="*/ 2927880 h 2927520"/>
              </a:gdLst>
              <a:ahLst/>
              <a:cxn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5" name="Freeform 17"/>
            <p:cNvSpPr/>
            <p:nvPr/>
          </p:nvSpPr>
          <p:spPr>
            <a:xfrm>
              <a:off x="78120" y="2944080"/>
              <a:ext cx="77760" cy="493560"/>
            </a:xfrm>
            <a:custGeom>
              <a:avLst/>
              <a:gdLst>
                <a:gd name="textAreaLeft" fmla="*/ 0 w 77760"/>
                <a:gd name="textAreaRight" fmla="*/ 78120 w 77760"/>
                <a:gd name="textAreaTop" fmla="*/ 0 h 493560"/>
                <a:gd name="textAreaBottom" fmla="*/ 493920 h 49356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6" name="Freeform 18"/>
            <p:cNvSpPr/>
            <p:nvPr/>
          </p:nvSpPr>
          <p:spPr>
            <a:xfrm>
              <a:off x="769680" y="5478840"/>
              <a:ext cx="189720" cy="1024560"/>
            </a:xfrm>
            <a:custGeom>
              <a:avLst/>
              <a:gdLst>
                <a:gd name="textAreaLeft" fmla="*/ 0 w 189720"/>
                <a:gd name="textAreaRight" fmla="*/ 190080 w 189720"/>
                <a:gd name="textAreaTop" fmla="*/ 0 h 1024560"/>
                <a:gd name="textAreaBottom" fmla="*/ 1024920 h 1024560"/>
              </a:gdLst>
              <a:ahLst/>
              <a:cxn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" name="Freeform 19"/>
            <p:cNvSpPr/>
            <p:nvPr/>
          </p:nvSpPr>
          <p:spPr>
            <a:xfrm>
              <a:off x="775440" y="1398960"/>
              <a:ext cx="2075760" cy="4047840"/>
            </a:xfrm>
            <a:custGeom>
              <a:avLst/>
              <a:gdLst>
                <a:gd name="textAreaLeft" fmla="*/ 0 w 2075760"/>
                <a:gd name="textAreaRight" fmla="*/ 2076120 w 2075760"/>
                <a:gd name="textAreaTop" fmla="*/ 0 h 4047840"/>
                <a:gd name="textAreaBottom" fmla="*/ 4048200 h 4047840"/>
              </a:gdLst>
              <a:ahLst/>
              <a:cxn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" name="Freeform 20"/>
            <p:cNvSpPr/>
            <p:nvPr/>
          </p:nvSpPr>
          <p:spPr>
            <a:xfrm>
              <a:off x="922680" y="6530040"/>
              <a:ext cx="161640" cy="336960"/>
            </a:xfrm>
            <a:custGeom>
              <a:avLst/>
              <a:gdLst>
                <a:gd name="textAreaLeft" fmla="*/ 0 w 161640"/>
                <a:gd name="textAreaRight" fmla="*/ 162000 w 161640"/>
                <a:gd name="textAreaTop" fmla="*/ 0 h 336960"/>
                <a:gd name="textAreaBottom" fmla="*/ 337320 h 336960"/>
              </a:gdLst>
              <a:ahLst/>
              <a:cxn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" name="Freeform 21"/>
            <p:cNvSpPr/>
            <p:nvPr/>
          </p:nvSpPr>
          <p:spPr>
            <a:xfrm>
              <a:off x="769680" y="5359320"/>
              <a:ext cx="37080" cy="221400"/>
            </a:xfrm>
            <a:custGeom>
              <a:avLst/>
              <a:gdLst>
                <a:gd name="textAreaLeft" fmla="*/ 0 w 37080"/>
                <a:gd name="textAreaRight" fmla="*/ 37440 w 37080"/>
                <a:gd name="textAreaTop" fmla="*/ 0 h 221400"/>
                <a:gd name="textAreaBottom" fmla="*/ 221760 h 22140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0" name="Freeform 22"/>
            <p:cNvSpPr/>
            <p:nvPr/>
          </p:nvSpPr>
          <p:spPr>
            <a:xfrm>
              <a:off x="849960" y="6244560"/>
              <a:ext cx="238320" cy="622080"/>
            </a:xfrm>
            <a:custGeom>
              <a:avLst/>
              <a:gdLst>
                <a:gd name="textAreaLeft" fmla="*/ 0 w 238320"/>
                <a:gd name="textAreaRight" fmla="*/ 238680 w 238320"/>
                <a:gd name="textAreaTop" fmla="*/ 0 h 622080"/>
                <a:gd name="textAreaBottom" fmla="*/ 622440 h 622080"/>
              </a:gdLst>
              <a:ahLst/>
              <a:cxn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51" name="Group 9"/>
          <p:cNvGrpSpPr/>
          <p:nvPr/>
        </p:nvGrpSpPr>
        <p:grpSpPr>
          <a:xfrm>
            <a:off x="27360" y="-720"/>
            <a:ext cx="2356200" cy="6853680"/>
            <a:chOff x="27360" y="-720"/>
            <a:chExt cx="2356200" cy="6853680"/>
          </a:xfrm>
        </p:grpSpPr>
        <p:sp>
          <p:nvSpPr>
            <p:cNvPr id="152" name="Freeform 27"/>
            <p:cNvSpPr/>
            <p:nvPr/>
          </p:nvSpPr>
          <p:spPr>
            <a:xfrm>
              <a:off x="27360" y="-720"/>
              <a:ext cx="493920" cy="440064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0 h 4400640"/>
                <a:gd name="textAreaBottom" fmla="*/ 4401000 h 4400640"/>
              </a:gdLst>
              <a:ahLst/>
              <a:cxn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3" name="Freeform 28"/>
            <p:cNvSpPr/>
            <p:nvPr/>
          </p:nvSpPr>
          <p:spPr>
            <a:xfrm>
              <a:off x="550440" y="4316400"/>
              <a:ext cx="423000" cy="1580400"/>
            </a:xfrm>
            <a:custGeom>
              <a:avLst/>
              <a:gdLst>
                <a:gd name="textAreaLeft" fmla="*/ 0 w 423000"/>
                <a:gd name="textAreaRight" fmla="*/ 423360 w 423000"/>
                <a:gd name="textAreaTop" fmla="*/ 0 h 1580400"/>
                <a:gd name="textAreaBottom" fmla="*/ 1580760 h 1580400"/>
              </a:gdLst>
              <a:ahLst/>
              <a:cxn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4" name="Freeform 29"/>
            <p:cNvSpPr/>
            <p:nvPr/>
          </p:nvSpPr>
          <p:spPr>
            <a:xfrm>
              <a:off x="1006200" y="5862600"/>
              <a:ext cx="430560" cy="990360"/>
            </a:xfrm>
            <a:custGeom>
              <a:avLst/>
              <a:gdLst>
                <a:gd name="textAreaLeft" fmla="*/ 0 w 430560"/>
                <a:gd name="textAreaRight" fmla="*/ 430920 w 430560"/>
                <a:gd name="textAreaTop" fmla="*/ 0 h 990360"/>
                <a:gd name="textAreaBottom" fmla="*/ 990720 h 990360"/>
              </a:gdLst>
              <a:ahLst/>
              <a:cxn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5" name="Freeform 30"/>
            <p:cNvSpPr/>
            <p:nvPr/>
          </p:nvSpPr>
          <p:spPr>
            <a:xfrm>
              <a:off x="521640" y="4364280"/>
              <a:ext cx="551520" cy="2235600"/>
            </a:xfrm>
            <a:custGeom>
              <a:avLst/>
              <a:gdLst>
                <a:gd name="textAreaLeft" fmla="*/ 0 w 551520"/>
                <a:gd name="textAreaRight" fmla="*/ 551880 w 551520"/>
                <a:gd name="textAreaTop" fmla="*/ 0 h 2235600"/>
                <a:gd name="textAreaBottom" fmla="*/ 2235960 h 2235600"/>
              </a:gdLst>
              <a:ahLst/>
              <a:cxn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" name="Freeform 31"/>
            <p:cNvSpPr/>
            <p:nvPr/>
          </p:nvSpPr>
          <p:spPr>
            <a:xfrm>
              <a:off x="468000" y="1289160"/>
              <a:ext cx="173880" cy="3026880"/>
            </a:xfrm>
            <a:custGeom>
              <a:avLst/>
              <a:gdLst>
                <a:gd name="textAreaLeft" fmla="*/ 0 w 173880"/>
                <a:gd name="textAreaRight" fmla="*/ 174240 w 173880"/>
                <a:gd name="textAreaTop" fmla="*/ 0 h 3026880"/>
                <a:gd name="textAreaBottom" fmla="*/ 3027240 h 3026880"/>
              </a:gdLst>
              <a:ahLst/>
              <a:cxn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7" name="Freeform 32"/>
            <p:cNvSpPr/>
            <p:nvPr/>
          </p:nvSpPr>
          <p:spPr>
            <a:xfrm>
              <a:off x="1111680" y="6571440"/>
              <a:ext cx="133920" cy="281160"/>
            </a:xfrm>
            <a:custGeom>
              <a:avLst/>
              <a:gdLst>
                <a:gd name="textAreaLeft" fmla="*/ 0 w 133920"/>
                <a:gd name="textAreaRight" fmla="*/ 134280 w 133920"/>
                <a:gd name="textAreaTop" fmla="*/ 0 h 281160"/>
                <a:gd name="textAreaBottom" fmla="*/ 281520 h 281160"/>
              </a:gdLst>
              <a:ahLst/>
              <a:cxn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" name="Freeform 33"/>
            <p:cNvSpPr/>
            <p:nvPr/>
          </p:nvSpPr>
          <p:spPr>
            <a:xfrm>
              <a:off x="502560" y="4107600"/>
              <a:ext cx="82080" cy="511200"/>
            </a:xfrm>
            <a:custGeom>
              <a:avLst/>
              <a:gdLst>
                <a:gd name="textAreaLeft" fmla="*/ 0 w 82080"/>
                <a:gd name="textAreaRight" fmla="*/ 82440 w 82080"/>
                <a:gd name="textAreaTop" fmla="*/ 0 h 511200"/>
                <a:gd name="textAreaBottom" fmla="*/ 511560 h 51120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9" name="Freeform 34"/>
            <p:cNvSpPr/>
            <p:nvPr/>
          </p:nvSpPr>
          <p:spPr>
            <a:xfrm>
              <a:off x="973800" y="3145680"/>
              <a:ext cx="1409760" cy="2716560"/>
            </a:xfrm>
            <a:custGeom>
              <a:avLst/>
              <a:gdLst>
                <a:gd name="textAreaLeft" fmla="*/ 0 w 1409760"/>
                <a:gd name="textAreaRight" fmla="*/ 1410120 w 1409760"/>
                <a:gd name="textAreaTop" fmla="*/ 0 h 2716560"/>
                <a:gd name="textAreaBottom" fmla="*/ 2716920 h 2716560"/>
              </a:gdLst>
              <a:ahLst/>
              <a:cxn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0" name="Freeform 35"/>
            <p:cNvSpPr/>
            <p:nvPr/>
          </p:nvSpPr>
          <p:spPr>
            <a:xfrm>
              <a:off x="1073520" y="6600240"/>
              <a:ext cx="120240" cy="252720"/>
            </a:xfrm>
            <a:custGeom>
              <a:avLst/>
              <a:gdLst>
                <a:gd name="textAreaLeft" fmla="*/ 0 w 120240"/>
                <a:gd name="textAreaRight" fmla="*/ 120600 w 120240"/>
                <a:gd name="textAreaTop" fmla="*/ 0 h 252720"/>
                <a:gd name="textAreaBottom" fmla="*/ 253080 h 252720"/>
              </a:gdLst>
              <a:ahLst/>
              <a:cxn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1" name="Freeform 36"/>
            <p:cNvSpPr/>
            <p:nvPr/>
          </p:nvSpPr>
          <p:spPr>
            <a:xfrm>
              <a:off x="973800" y="5897160"/>
              <a:ext cx="137520" cy="673920"/>
            </a:xfrm>
            <a:custGeom>
              <a:avLst/>
              <a:gdLst>
                <a:gd name="textAreaLeft" fmla="*/ 0 w 137520"/>
                <a:gd name="textAreaRight" fmla="*/ 137880 w 137520"/>
                <a:gd name="textAreaTop" fmla="*/ 0 h 673920"/>
                <a:gd name="textAreaBottom" fmla="*/ 674280 h 673920"/>
              </a:gdLst>
              <a:ahLst/>
              <a:cxn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2" name="Freeform 37"/>
            <p:cNvSpPr/>
            <p:nvPr/>
          </p:nvSpPr>
          <p:spPr>
            <a:xfrm>
              <a:off x="973800" y="5772600"/>
              <a:ext cx="37800" cy="227520"/>
            </a:xfrm>
            <a:custGeom>
              <a:avLst/>
              <a:gdLst>
                <a:gd name="textAreaLeft" fmla="*/ 0 w 37800"/>
                <a:gd name="textAreaRight" fmla="*/ 38160 w 37800"/>
                <a:gd name="textAreaTop" fmla="*/ 0 h 227520"/>
                <a:gd name="textAreaBottom" fmla="*/ 227880 h 22752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3" name="Freeform 38"/>
            <p:cNvSpPr/>
            <p:nvPr/>
          </p:nvSpPr>
          <p:spPr>
            <a:xfrm>
              <a:off x="1006200" y="6322680"/>
              <a:ext cx="210240" cy="530280"/>
            </a:xfrm>
            <a:custGeom>
              <a:avLst/>
              <a:gdLst>
                <a:gd name="textAreaLeft" fmla="*/ 0 w 210240"/>
                <a:gd name="textAreaRight" fmla="*/ 210600 w 210240"/>
                <a:gd name="textAreaTop" fmla="*/ 0 h 530280"/>
                <a:gd name="textAreaBottom" fmla="*/ 530640 h 530280"/>
              </a:gdLst>
              <a:ahLst/>
              <a:cxn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l-GR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64" name="Rectangle 6"/>
          <p:cNvSpPr/>
          <p:nvPr/>
        </p:nvSpPr>
        <p:spPr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l-G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dt" idx="7"/>
          </p:nvPr>
        </p:nvSpPr>
        <p:spPr>
          <a:xfrm>
            <a:off x="10361520" y="6130440"/>
            <a:ext cx="1145880" cy="370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el-GR" sz="900" b="0" strike="noStrike" spc="-1">
                <a:solidFill>
                  <a:srgbClr val="8B8B8B"/>
                </a:solidFill>
                <a:latin typeface="Century Gothic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el-GR" sz="900" b="0" strike="noStrike" spc="-1">
                <a:solidFill>
                  <a:srgbClr val="8B8B8B"/>
                </a:solidFill>
                <a:latin typeface="Century Gothic"/>
              </a:rPr>
              <a:t>&lt;ημερομηνία/ώρα&gt;</a:t>
            </a:r>
            <a:endParaRPr lang="el-GR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ftr" idx="8"/>
          </p:nvPr>
        </p:nvSpPr>
        <p:spPr>
          <a:xfrm>
            <a:off x="2589120" y="6135840"/>
            <a:ext cx="76197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l-G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l-GR" sz="1400" b="0" strike="noStrike" spc="-1">
                <a:solidFill>
                  <a:srgbClr val="000000"/>
                </a:solidFill>
                <a:latin typeface="Times New Roman"/>
              </a:rPr>
              <a:t>&lt;υποσέλιδο&gt;</a:t>
            </a:r>
          </a:p>
        </p:txBody>
      </p:sp>
      <p:sp>
        <p:nvSpPr>
          <p:cNvPr id="167" name="Freeform 11"/>
          <p:cNvSpPr/>
          <p:nvPr/>
        </p:nvSpPr>
        <p:spPr>
          <a:xfrm flipV="1">
            <a:off x="-3960" y="713880"/>
            <a:ext cx="1588320" cy="506880"/>
          </a:xfrm>
          <a:custGeom>
            <a:avLst/>
            <a:gdLst>
              <a:gd name="textAreaLeft" fmla="*/ 0 w 1588320"/>
              <a:gd name="textAreaRight" fmla="*/ 1588680 w 1588320"/>
              <a:gd name="textAreaTop" fmla="*/ 360 h 506880"/>
              <a:gd name="textAreaBottom" fmla="*/ 507600 h 506880"/>
            </a:gdLst>
            <a:ahLst/>
            <a:cxn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l-G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sldNum" idx="9"/>
          </p:nvPr>
        </p:nvSpPr>
        <p:spPr>
          <a:xfrm>
            <a:off x="531720" y="787680"/>
            <a:ext cx="77940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el-GR" sz="2000" b="0" strike="noStrike" spc="-1">
                <a:solidFill>
                  <a:srgbClr val="FEFFFF"/>
                </a:solidFill>
                <a:latin typeface="Century Gothic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F157934-3DF7-4CC2-92AC-12DFBD5099B2}" type="slidenum">
              <a:rPr lang="el-GR" sz="2000" b="0" strike="noStrike" spc="-1">
                <a:solidFill>
                  <a:srgbClr val="FEFFFF"/>
                </a:solidFill>
                <a:latin typeface="Century Gothic"/>
              </a:rPr>
              <a:t>‹#›</a:t>
            </a:fld>
            <a:endParaRPr lang="el-GR" sz="2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Πατήστε για επεξεργασία της μορφής κειμένου του τίτλου</a:t>
            </a:r>
          </a:p>
        </p:txBody>
      </p:sp>
      <p:sp>
        <p:nvSpPr>
          <p:cNvPr id="17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404040"/>
                </a:solidFill>
                <a:latin typeface="Century Gothic"/>
              </a:rPr>
              <a:t>Πατήστε για επεξεργασία της μορφής κειμένου διάρθρωσης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404040"/>
                </a:solidFill>
                <a:latin typeface="Century Gothic"/>
              </a:rPr>
              <a:t>Δεύτερο επίπεδο διάρθρωσης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Τρίτο επίπεδο διάρθρωσης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Τέταρτο επίπεδο διάρθρωσης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Πέμπτο επίπεδο διάρθρωσης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Έκτο επίπεδο διάρθρωσης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Έβδομο επίπεδο διάρθρωσης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Εικόνα 3"/>
          <p:cNvPicPr/>
          <p:nvPr/>
        </p:nvPicPr>
        <p:blipFill>
          <a:blip r:embed="rId2"/>
          <a:stretch/>
        </p:blipFill>
        <p:spPr>
          <a:xfrm>
            <a:off x="1941446" y="-282804"/>
            <a:ext cx="8975850" cy="2801368"/>
          </a:xfrm>
          <a:prstGeom prst="rect">
            <a:avLst/>
          </a:prstGeom>
          <a:ln w="0">
            <a:noFill/>
          </a:ln>
        </p:spPr>
      </p:pic>
      <p:sp>
        <p:nvSpPr>
          <p:cNvPr id="208" name="TextBox 5"/>
          <p:cNvSpPr/>
          <p:nvPr/>
        </p:nvSpPr>
        <p:spPr>
          <a:xfrm>
            <a:off x="1750121" y="3034787"/>
            <a:ext cx="9358501" cy="252231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l-GR" sz="1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24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EUROPASS, INTERNATIONAL HOUSE OF NICE</a:t>
            </a:r>
            <a:endParaRPr lang="el-GR" sz="2400" b="0" strike="noStrike" spc="-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l-GR" sz="2400" b="0" strike="noStrike" spc="-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l-GR" sz="24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Από 11-3-2024  έως 16-3-24</a:t>
            </a:r>
            <a:endParaRPr lang="el-GR" sz="2400" b="0" strike="noStrike" spc="-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l-GR" sz="2400" b="0" strike="noStrike" spc="-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l-GR" sz="2400" b="1" strike="noStrike" spc="-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Happy</a:t>
            </a:r>
            <a:r>
              <a:rPr lang="el-GR" sz="24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l-GR" sz="2400" b="1" strike="noStrike" spc="-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Schools</a:t>
            </a:r>
            <a:r>
              <a:rPr lang="el-GR" sz="24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: </a:t>
            </a:r>
            <a:r>
              <a:rPr lang="el-GR" sz="2400" b="1" strike="noStrike" spc="-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Positive</a:t>
            </a:r>
            <a:r>
              <a:rPr lang="el-GR" sz="24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l-GR" sz="2400" b="1" strike="noStrike" spc="-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Education</a:t>
            </a:r>
            <a:r>
              <a:rPr lang="el-GR" sz="24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 for </a:t>
            </a:r>
            <a:r>
              <a:rPr lang="el-GR" sz="2400" b="1" strike="noStrike" spc="-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Well-Being</a:t>
            </a:r>
            <a:r>
              <a:rPr lang="el-GR" sz="24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 and </a:t>
            </a:r>
            <a:endParaRPr lang="el-GR" sz="2400" b="0" strike="noStrike" spc="-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l-GR" sz="2400" b="1" strike="noStrike" spc="-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Life-Skills</a:t>
            </a:r>
            <a:r>
              <a:rPr lang="el-GR" sz="24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 Development</a:t>
            </a:r>
            <a:endParaRPr lang="el-GR" sz="2400" b="0" strike="noStrike" spc="-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subTitle"/>
          </p:nvPr>
        </p:nvSpPr>
        <p:spPr>
          <a:xfrm>
            <a:off x="2082060" y="4061160"/>
            <a:ext cx="8915040" cy="2123280"/>
          </a:xfrm>
          <a:prstGeom prst="rect">
            <a:avLst/>
          </a:prstGeom>
          <a:solidFill>
            <a:schemeClr val="lt1"/>
          </a:solidFill>
          <a:ln w="15840" cap="rnd">
            <a:solidFill>
              <a:srgbClr val="000000"/>
            </a:solidFill>
            <a:round/>
          </a:ln>
        </p:spPr>
        <p:txBody>
          <a:bodyPr anchor="t">
            <a:normAutofit/>
          </a:bodyPr>
          <a:lstStyle/>
          <a:p>
            <a:pPr algn="just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l-GR" sz="1800" b="1" strike="noStrike" spc="-1" dirty="0">
                <a:solidFill>
                  <a:schemeClr val="accent4"/>
                </a:solidFill>
                <a:latin typeface="Century Gothic"/>
              </a:rPr>
              <a:t>                                </a:t>
            </a:r>
            <a:endParaRPr lang="en-US" sz="1800" b="1" strike="noStrike" spc="-1" dirty="0">
              <a:solidFill>
                <a:schemeClr val="accent4"/>
              </a:solidFill>
              <a:latin typeface="Century Gothic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l-GR" sz="1800" b="1" strike="noStrike" spc="-1" dirty="0">
                <a:solidFill>
                  <a:schemeClr val="accent4"/>
                </a:solidFill>
                <a:latin typeface="Century Gothic"/>
              </a:rPr>
              <a:t> </a:t>
            </a:r>
            <a:r>
              <a:rPr lang="el-GR" sz="18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ΤΟ ΧΑΡΟΥΜΕΝΟ ΣΧΟΛΕΙΟ </a:t>
            </a:r>
            <a:endParaRPr lang="el-GR" sz="18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l-GR" sz="18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     ΈΝΑ ΣΧΟΛΕΙΟ ΟΠΟΥ ΟΛΟΙ ΘΑ ΘΕΛΟΥΝ ΝΑ ΕΠΙΣΤΡΕΨΟΥΝ ΤΗΝ </a:t>
            </a:r>
            <a:endParaRPr lang="el-GR" sz="18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l-GR" sz="18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ΕΠΟΜΕΝΗ ΜΕΡΑ! (μαθητές και δάσκαλοι</a:t>
            </a:r>
            <a:r>
              <a:rPr lang="el-GR" sz="1800" b="1" strike="noStrike" spc="-1" dirty="0">
                <a:solidFill>
                  <a:schemeClr val="accent4"/>
                </a:solidFill>
                <a:latin typeface="Comic Sans MS" panose="030F0702030302020204" pitchFamily="66" charset="0"/>
              </a:rPr>
              <a:t>) </a:t>
            </a:r>
            <a:endParaRPr lang="el-GR" sz="18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l-GR" sz="18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0" name="Εικόνα 5"/>
          <p:cNvPicPr/>
          <p:nvPr/>
        </p:nvPicPr>
        <p:blipFill>
          <a:blip r:embed="rId2"/>
          <a:stretch/>
        </p:blipFill>
        <p:spPr>
          <a:xfrm rot="20200800">
            <a:off x="609480" y="694080"/>
            <a:ext cx="2945160" cy="2659320"/>
          </a:xfrm>
          <a:prstGeom prst="rect">
            <a:avLst/>
          </a:prstGeom>
          <a:ln w="0">
            <a:noFill/>
          </a:ln>
        </p:spPr>
      </p:pic>
      <p:pic>
        <p:nvPicPr>
          <p:cNvPr id="211" name="Εικόνα 9"/>
          <p:cNvPicPr/>
          <p:nvPr/>
        </p:nvPicPr>
        <p:blipFill>
          <a:blip r:embed="rId3"/>
          <a:stretch/>
        </p:blipFill>
        <p:spPr>
          <a:xfrm rot="1774800">
            <a:off x="8542440" y="721440"/>
            <a:ext cx="3315960" cy="2744640"/>
          </a:xfrm>
          <a:prstGeom prst="rect">
            <a:avLst/>
          </a:prstGeom>
          <a:ln w="0">
            <a:noFill/>
          </a:ln>
        </p:spPr>
      </p:pic>
      <p:sp>
        <p:nvSpPr>
          <p:cNvPr id="212" name="TextBox 10"/>
          <p:cNvSpPr/>
          <p:nvPr/>
        </p:nvSpPr>
        <p:spPr>
          <a:xfrm>
            <a:off x="4214535" y="1155960"/>
            <a:ext cx="3449520" cy="173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strike="noStrike" spc="-1" dirty="0">
                <a:solidFill>
                  <a:srgbClr val="FF0000"/>
                </a:solidFill>
                <a:latin typeface="Comic Sans MS"/>
              </a:rPr>
              <a:t>THE SCHOOL OF HAPPINESS</a:t>
            </a:r>
            <a:endParaRPr lang="el-GR" sz="36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image15.png"/>
          <p:cNvPicPr/>
          <p:nvPr/>
        </p:nvPicPr>
        <p:blipFill>
          <a:blip r:embed="rId2"/>
          <a:srcRect l="2450" t="1398" r="7928" b="19067"/>
          <a:stretch/>
        </p:blipFill>
        <p:spPr>
          <a:xfrm>
            <a:off x="1844573" y="0"/>
            <a:ext cx="9560880" cy="4014935"/>
          </a:xfrm>
          <a:prstGeom prst="rect">
            <a:avLst/>
          </a:prstGeom>
          <a:ln w="0">
            <a:noFill/>
          </a:ln>
        </p:spPr>
      </p:pic>
      <p:sp>
        <p:nvSpPr>
          <p:cNvPr id="227" name="Υπότιτλος 2"/>
          <p:cNvSpPr/>
          <p:nvPr/>
        </p:nvSpPr>
        <p:spPr>
          <a:xfrm>
            <a:off x="658920" y="4000556"/>
            <a:ext cx="10874160" cy="274903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7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l-GR" sz="1600" b="0" strike="noStrike" spc="-1" dirty="0">
                <a:solidFill>
                  <a:srgbClr val="002060"/>
                </a:solidFill>
                <a:latin typeface="Comic Sans MS" panose="030F0702030302020204" pitchFamily="66" charset="0"/>
              </a:rPr>
              <a:t>Έχω καταλήξει σε ένα τρομακτικό συμπέρασμα ότι είμαι το αποφασιστικό στοιχείο στην τάξη. Είναι η προσωπική μου προσέγγιση που δημιουργεί το </a:t>
            </a:r>
            <a:r>
              <a:rPr lang="el-GR" sz="1600" b="1" strike="noStrike" spc="-1" dirty="0">
                <a:solidFill>
                  <a:srgbClr val="002060"/>
                </a:solidFill>
                <a:latin typeface="Comic Sans MS" panose="030F0702030302020204" pitchFamily="66" charset="0"/>
              </a:rPr>
              <a:t>κλίμα</a:t>
            </a:r>
            <a:r>
              <a:rPr lang="el-GR" sz="1600" b="0" strike="noStrike" spc="-1" dirty="0">
                <a:solidFill>
                  <a:srgbClr val="002060"/>
                </a:solidFill>
                <a:latin typeface="Comic Sans MS" panose="030F0702030302020204" pitchFamily="66" charset="0"/>
              </a:rPr>
              <a:t>. Ως δάσκαλος, κατέχω μια τεράστια δύναμη να κάνω τη ζωή ενός παιδιού </a:t>
            </a:r>
            <a:r>
              <a:rPr lang="el-GR" sz="1600" b="1" strike="noStrike" spc="-1" dirty="0">
                <a:solidFill>
                  <a:srgbClr val="002060"/>
                </a:solidFill>
                <a:latin typeface="Comic Sans MS" panose="030F0702030302020204" pitchFamily="66" charset="0"/>
              </a:rPr>
              <a:t>δυστυχισμένη ή χαρούμενη</a:t>
            </a:r>
            <a:r>
              <a:rPr lang="el-GR" sz="1600" b="0" strike="noStrike" spc="-1" dirty="0">
                <a:solidFill>
                  <a:srgbClr val="002060"/>
                </a:solidFill>
                <a:latin typeface="Comic Sans MS" panose="030F0702030302020204" pitchFamily="66" charset="0"/>
              </a:rPr>
              <a:t>. Μπορώ να είμαι ένα εργαλείου βασανιστηρίου η ένα όργανο έμπνευσης. Μπορώ να </a:t>
            </a:r>
            <a:r>
              <a:rPr lang="el-GR" sz="1600" b="1" strike="noStrike" spc="-1" dirty="0">
                <a:solidFill>
                  <a:srgbClr val="002060"/>
                </a:solidFill>
                <a:latin typeface="Comic Sans MS" panose="030F0702030302020204" pitchFamily="66" charset="0"/>
              </a:rPr>
              <a:t>ταπεινώσω ή να θεραπεύσω</a:t>
            </a:r>
            <a:r>
              <a:rPr lang="el-GR" sz="1600" b="0" strike="noStrike" spc="-1" dirty="0">
                <a:solidFill>
                  <a:srgbClr val="002060"/>
                </a:solidFill>
                <a:latin typeface="Comic Sans MS" panose="030F0702030302020204" pitchFamily="66" charset="0"/>
              </a:rPr>
              <a:t>. Σε όλες τις περιπτώσεις, είναι η δική μου αντίδραση που επιλέγει αν μία κρίση θα κλιμακωθεί ή αποκλιμακωθεί κι αν ένα παιδί </a:t>
            </a:r>
            <a:r>
              <a:rPr lang="el-GR" sz="1600" b="1" strike="noStrike" spc="-1" dirty="0">
                <a:solidFill>
                  <a:srgbClr val="002060"/>
                </a:solidFill>
                <a:latin typeface="Comic Sans MS" panose="030F0702030302020204" pitchFamily="66" charset="0"/>
              </a:rPr>
              <a:t>θα εξευγενιστεί ή θα αποκτηνωθεί</a:t>
            </a:r>
            <a:r>
              <a:rPr lang="el-GR" sz="1600" b="0" strike="noStrike" spc="-1" dirty="0">
                <a:solidFill>
                  <a:srgbClr val="002060"/>
                </a:solidFill>
                <a:latin typeface="Comic Sans MS" panose="030F0702030302020204" pitchFamily="66" charset="0"/>
              </a:rPr>
              <a:t>.</a:t>
            </a:r>
            <a:endParaRPr lang="el-GR" sz="16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7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l-GR" sz="1600" b="0" strike="noStrike" spc="-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0" strike="noStrike" spc="-1" dirty="0">
                <a:solidFill>
                  <a:srgbClr val="002060"/>
                </a:solidFill>
                <a:latin typeface="Comic Sans MS" panose="030F0702030302020204" pitchFamily="66" charset="0"/>
              </a:rPr>
              <a:t>Halm G. </a:t>
            </a:r>
            <a:r>
              <a:rPr lang="en-US" sz="1600" b="0" strike="noStrike" spc="-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Ginott</a:t>
            </a:r>
            <a:endParaRPr lang="el-GR" sz="16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l-GR" sz="1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l-GR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8" name="image15.png"/>
          <p:cNvPicPr/>
          <p:nvPr/>
        </p:nvPicPr>
        <p:blipFill>
          <a:blip r:embed="rId2"/>
          <a:srcRect l="2450" t="18945" r="80342" b="38149"/>
          <a:stretch/>
        </p:blipFill>
        <p:spPr>
          <a:xfrm>
            <a:off x="1720800" y="108408"/>
            <a:ext cx="2831400" cy="3774552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1725104" y="171753"/>
            <a:ext cx="9732281" cy="610671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0000"/>
          </a:bodyPr>
          <a:lstStyle/>
          <a:p>
            <a:pPr indent="0">
              <a:lnSpc>
                <a:spcPct val="100000"/>
              </a:lnSpc>
              <a:buNone/>
            </a:pPr>
            <a:r>
              <a:rPr lang="el-GR" sz="3200" b="0" strike="noStrike" spc="-1" dirty="0">
                <a:solidFill>
                  <a:srgbClr val="FF0000"/>
                </a:solidFill>
                <a:latin typeface="Comic Sans MS"/>
              </a:rPr>
              <a:t>Στρατηγικές δημιουργίας θετικού κλίματος στην τάξη</a:t>
            </a:r>
            <a:endParaRPr lang="en-US" sz="3200" b="0" strike="noStrike" spc="-1" dirty="0">
              <a:solidFill>
                <a:srgbClr val="FF0000"/>
              </a:solidFill>
              <a:latin typeface="Century Gothic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/>
          </p:nvPr>
        </p:nvSpPr>
        <p:spPr>
          <a:xfrm>
            <a:off x="2038098" y="782424"/>
            <a:ext cx="10153901" cy="5712644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5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l-GR" sz="1800" b="0" strike="noStrike" spc="-1" dirty="0" err="1">
                <a:solidFill>
                  <a:srgbClr val="404040"/>
                </a:solidFill>
                <a:latin typeface="Comic Sans MS" panose="030F0702030302020204" pitchFamily="66" charset="0"/>
              </a:rPr>
              <a:t>ακροστοιχίδα</a:t>
            </a:r>
            <a:r>
              <a:rPr lang="el-GR" sz="1800" b="0" strike="noStrike" spc="-1" dirty="0">
                <a:solidFill>
                  <a:srgbClr val="404040"/>
                </a:solidFill>
                <a:latin typeface="Comic Sans MS" panose="030F0702030302020204" pitchFamily="66" charset="0"/>
              </a:rPr>
              <a:t> ( θετικά στοιχεία του κάθε μαθητή με τα αρχικά του ονόματος του/</a:t>
            </a:r>
            <a:r>
              <a:rPr lang="en-US" sz="1800" b="0" strike="noStrike" spc="-1" dirty="0">
                <a:solidFill>
                  <a:srgbClr val="404040"/>
                </a:solidFill>
                <a:latin typeface="Comic Sans MS" panose="030F0702030302020204" pitchFamily="66" charset="0"/>
              </a:rPr>
              <a:t>special day</a:t>
            </a:r>
            <a:r>
              <a:rPr lang="el-GR" sz="1800" b="0" strike="noStrike" spc="-1" dirty="0">
                <a:solidFill>
                  <a:srgbClr val="404040"/>
                </a:solidFill>
                <a:latin typeface="Comic Sans MS" panose="030F0702030302020204" pitchFamily="66" charset="0"/>
              </a:rPr>
              <a:t> </a:t>
            </a:r>
            <a:r>
              <a:rPr lang="en-US" sz="1800" b="0" strike="noStrike" spc="-1" dirty="0">
                <a:solidFill>
                  <a:srgbClr val="404040"/>
                </a:solidFill>
                <a:latin typeface="Comic Sans MS" panose="030F0702030302020204" pitchFamily="66" charset="0"/>
              </a:rPr>
              <a:t>)</a:t>
            </a:r>
          </a:p>
          <a:p>
            <a:pPr marL="343080" indent="-343080">
              <a:lnSpc>
                <a:spcPct val="15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800" b="0" strike="noStrike" spc="-1" dirty="0">
                <a:solidFill>
                  <a:srgbClr val="404040"/>
                </a:solidFill>
                <a:latin typeface="Comic Sans MS" panose="030F0702030302020204" pitchFamily="66" charset="0"/>
              </a:rPr>
              <a:t>hive 5</a:t>
            </a:r>
          </a:p>
          <a:p>
            <a:pPr marL="343080" indent="-343080">
              <a:lnSpc>
                <a:spcPct val="15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l-GR" sz="1800" b="0" strike="noStrike" spc="-1" dirty="0">
                <a:solidFill>
                  <a:srgbClr val="404040"/>
                </a:solidFill>
                <a:latin typeface="Comic Sans MS" panose="030F0702030302020204" pitchFamily="66" charset="0"/>
              </a:rPr>
              <a:t>χαμόγελο</a:t>
            </a:r>
            <a:endParaRPr lang="en-US" sz="1800" b="0" strike="noStrike" spc="-1" dirty="0">
              <a:solidFill>
                <a:srgbClr val="404040"/>
              </a:solidFill>
              <a:latin typeface="Comic Sans MS" panose="030F0702030302020204" pitchFamily="66" charset="0"/>
            </a:endParaRPr>
          </a:p>
          <a:p>
            <a:pPr marL="343080" indent="-343080">
              <a:lnSpc>
                <a:spcPct val="15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l-GR" sz="1800" b="0" strike="noStrike" spc="-1" dirty="0">
                <a:solidFill>
                  <a:srgbClr val="404040"/>
                </a:solidFill>
                <a:latin typeface="Comic Sans MS" panose="030F0702030302020204" pitchFamily="66" charset="0"/>
              </a:rPr>
              <a:t>διαφορετικός τρόπος διόρθωσης λαθών: </a:t>
            </a:r>
            <a:endParaRPr lang="en-US" sz="1800" b="0" strike="noStrike" spc="-1" dirty="0">
              <a:solidFill>
                <a:srgbClr val="404040"/>
              </a:solidFill>
              <a:latin typeface="Comic Sans MS" panose="030F0702030302020204" pitchFamily="66" charset="0"/>
            </a:endParaRPr>
          </a:p>
          <a:p>
            <a:pPr marL="343080" indent="-343080">
              <a:lnSpc>
                <a:spcPct val="15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l-GR" sz="1800" b="0" strike="noStrike" spc="-1" dirty="0">
                <a:solidFill>
                  <a:srgbClr val="404040"/>
                </a:solidFill>
                <a:latin typeface="Comic Sans MS" panose="030F0702030302020204" pitchFamily="66" charset="0"/>
              </a:rPr>
              <a:t> </a:t>
            </a:r>
            <a:r>
              <a:rPr lang="el-GR" sz="1800" b="0" strike="sngStrike" spc="-1" dirty="0">
                <a:solidFill>
                  <a:srgbClr val="404040"/>
                </a:solidFill>
                <a:latin typeface="Comic Sans MS" panose="030F0702030302020204" pitchFamily="66" charset="0"/>
              </a:rPr>
              <a:t> -</a:t>
            </a:r>
            <a:r>
              <a:rPr lang="el-GR" sz="1800" b="1" strike="sngStrike" spc="-1" dirty="0">
                <a:solidFill>
                  <a:srgbClr val="404040"/>
                </a:solidFill>
                <a:latin typeface="Comic Sans MS" panose="030F0702030302020204" pitchFamily="66" charset="0"/>
              </a:rPr>
              <a:t>Πάλι λάθος έκανες;</a:t>
            </a:r>
            <a:endParaRPr lang="en-US" sz="1800" b="0" strike="noStrike" spc="-1" dirty="0">
              <a:solidFill>
                <a:srgbClr val="404040"/>
              </a:solidFill>
              <a:latin typeface="Comic Sans MS" panose="030F0702030302020204" pitchFamily="66" charset="0"/>
            </a:endParaRPr>
          </a:p>
          <a:p>
            <a:pPr indent="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l-GR" sz="1800" b="0" strike="noStrike" spc="-1" dirty="0">
                <a:solidFill>
                  <a:srgbClr val="404040"/>
                </a:solidFill>
                <a:latin typeface="Comic Sans MS" panose="030F0702030302020204" pitchFamily="66" charset="0"/>
              </a:rPr>
              <a:t>   </a:t>
            </a:r>
            <a:r>
              <a:rPr lang="el-GR" sz="1800" b="0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-</a:t>
            </a:r>
            <a:r>
              <a:rPr lang="el-GR" sz="18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Μήπως να το σκεφτείς καλύτερα</a:t>
            </a:r>
            <a:r>
              <a:rPr lang="el-GR" sz="1800" b="0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; </a:t>
            </a:r>
            <a:endParaRPr lang="en-US" sz="1800" b="0" strike="noStrike" spc="-1" dirty="0">
              <a:solidFill>
                <a:srgbClr val="404040"/>
              </a:solidFill>
              <a:latin typeface="Comic Sans MS" panose="030F0702030302020204" pitchFamily="66" charset="0"/>
            </a:endParaRPr>
          </a:p>
          <a:p>
            <a:pPr marL="343080" indent="-343080">
              <a:lnSpc>
                <a:spcPct val="15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  <a:tabLst>
                <a:tab pos="0" algn="l"/>
              </a:tabLst>
            </a:pPr>
            <a:r>
              <a:rPr lang="el-GR" sz="1800" b="0" strike="noStrike" spc="-1" dirty="0">
                <a:solidFill>
                  <a:srgbClr val="404040"/>
                </a:solidFill>
                <a:latin typeface="Comic Sans MS" panose="030F0702030302020204" pitchFamily="66" charset="0"/>
              </a:rPr>
              <a:t> </a:t>
            </a:r>
            <a:r>
              <a:rPr lang="en-US" sz="1800" b="0" strike="noStrike" spc="-1" dirty="0">
                <a:solidFill>
                  <a:srgbClr val="404040"/>
                </a:solidFill>
                <a:latin typeface="Comic Sans MS" panose="030F0702030302020204" pitchFamily="66" charset="0"/>
              </a:rPr>
              <a:t>ICE-BREAKERS (</a:t>
            </a:r>
            <a:r>
              <a:rPr lang="el-GR" sz="1800" b="0" strike="noStrike" spc="-1" dirty="0">
                <a:solidFill>
                  <a:srgbClr val="404040"/>
                </a:solidFill>
                <a:latin typeface="Comic Sans MS" panose="030F0702030302020204" pitchFamily="66" charset="0"/>
              </a:rPr>
              <a:t>ερωτήσεις-σχόλια να σπάσει ο πάγος)</a:t>
            </a:r>
            <a:endParaRPr lang="en-US" sz="1800" b="0" strike="noStrike" spc="-1" dirty="0">
              <a:solidFill>
                <a:srgbClr val="404040"/>
              </a:solidFill>
              <a:latin typeface="Comic Sans MS" panose="030F0702030302020204" pitchFamily="66" charset="0"/>
            </a:endParaRPr>
          </a:p>
          <a:p>
            <a:pPr marL="343080" indent="-343080">
              <a:lnSpc>
                <a:spcPct val="15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  <a:tabLst>
                <a:tab pos="0" algn="l"/>
              </a:tabLst>
            </a:pPr>
            <a:r>
              <a:rPr lang="el-GR" sz="1800" b="0" strike="noStrike" spc="-1" dirty="0">
                <a:solidFill>
                  <a:srgbClr val="404040"/>
                </a:solidFill>
                <a:latin typeface="Comic Sans MS" panose="030F0702030302020204" pitchFamily="66" charset="0"/>
              </a:rPr>
              <a:t>θυμόμαστε ότι πίσω από κάθε </a:t>
            </a:r>
            <a:r>
              <a:rPr lang="el-GR" sz="1800" b="0" strike="noStrike" spc="-1" dirty="0" err="1">
                <a:solidFill>
                  <a:srgbClr val="404040"/>
                </a:solidFill>
                <a:latin typeface="Comic Sans MS" panose="030F0702030302020204" pitchFamily="66" charset="0"/>
              </a:rPr>
              <a:t>παραβατική</a:t>
            </a:r>
            <a:r>
              <a:rPr lang="el-GR" sz="1800" b="0" strike="noStrike" spc="-1" dirty="0">
                <a:solidFill>
                  <a:srgbClr val="404040"/>
                </a:solidFill>
                <a:latin typeface="Comic Sans MS" panose="030F0702030302020204" pitchFamily="66" charset="0"/>
              </a:rPr>
              <a:t> συμπεριφορά υπάρχει πάντα μία ευάλωτη προσωπικότητα</a:t>
            </a:r>
            <a:endParaRPr lang="en-US" sz="1800" b="0" strike="noStrike" spc="-1" dirty="0">
              <a:solidFill>
                <a:srgbClr val="404040"/>
              </a:solidFill>
              <a:latin typeface="Comic Sans MS" panose="030F0702030302020204" pitchFamily="66" charset="0"/>
            </a:endParaRPr>
          </a:p>
          <a:p>
            <a:pPr marL="343080" indent="-343080">
              <a:lnSpc>
                <a:spcPct val="15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  <a:tabLst>
                <a:tab pos="0" algn="l"/>
              </a:tabLst>
            </a:pPr>
            <a:r>
              <a:rPr lang="el-GR" sz="1800" b="0" strike="noStrike" spc="-1" dirty="0">
                <a:solidFill>
                  <a:srgbClr val="404040"/>
                </a:solidFill>
                <a:latin typeface="Comic Sans MS" panose="030F0702030302020204" pitchFamily="66" charset="0"/>
              </a:rPr>
              <a:t>ενθαρρυντικά σχόλια μεταξύ συναδέλφων (δράσεις εκτός σχολείου)</a:t>
            </a:r>
            <a:endParaRPr lang="en-US" sz="1800" b="0" strike="noStrike" spc="-1" dirty="0">
              <a:solidFill>
                <a:srgbClr val="40404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Θέση περιεχομένου 5"/>
          <p:cNvPicPr/>
          <p:nvPr/>
        </p:nvPicPr>
        <p:blipFill>
          <a:blip r:embed="rId2"/>
          <a:stretch/>
        </p:blipFill>
        <p:spPr>
          <a:xfrm rot="10800000">
            <a:off x="282723" y="4367880"/>
            <a:ext cx="3321460" cy="2490120"/>
          </a:xfrm>
          <a:prstGeom prst="rect">
            <a:avLst/>
          </a:prstGeom>
          <a:ln w="0">
            <a:noFill/>
          </a:ln>
        </p:spPr>
      </p:pic>
      <p:pic>
        <p:nvPicPr>
          <p:cNvPr id="214" name="Εικόνα 3"/>
          <p:cNvPicPr/>
          <p:nvPr/>
        </p:nvPicPr>
        <p:blipFill>
          <a:blip r:embed="rId3"/>
          <a:stretch/>
        </p:blipFill>
        <p:spPr>
          <a:xfrm>
            <a:off x="8587818" y="310414"/>
            <a:ext cx="3239981" cy="2582279"/>
          </a:xfrm>
          <a:prstGeom prst="rect">
            <a:avLst/>
          </a:prstGeom>
          <a:ln w="0">
            <a:noFill/>
          </a:ln>
        </p:spPr>
      </p:pic>
      <p:pic>
        <p:nvPicPr>
          <p:cNvPr id="215" name="Εικόνα 8"/>
          <p:cNvPicPr/>
          <p:nvPr/>
        </p:nvPicPr>
        <p:blipFill>
          <a:blip r:embed="rId4"/>
          <a:stretch/>
        </p:blipFill>
        <p:spPr>
          <a:xfrm>
            <a:off x="282723" y="215571"/>
            <a:ext cx="3662537" cy="2582279"/>
          </a:xfrm>
          <a:prstGeom prst="rect">
            <a:avLst/>
          </a:prstGeom>
          <a:ln w="0">
            <a:noFill/>
          </a:ln>
        </p:spPr>
      </p:pic>
      <p:sp>
        <p:nvSpPr>
          <p:cNvPr id="216" name="Ορθογώνιο 9"/>
          <p:cNvSpPr/>
          <p:nvPr/>
        </p:nvSpPr>
        <p:spPr>
          <a:xfrm>
            <a:off x="3774721" y="1872556"/>
            <a:ext cx="4813097" cy="2495323"/>
          </a:xfrm>
          <a:prstGeom prst="rect">
            <a:avLst/>
          </a:prstGeom>
          <a:solidFill>
            <a:srgbClr val="FFFFFF"/>
          </a:solidFill>
          <a:ln w="38100" cap="rnd">
            <a:solidFill>
              <a:srgbClr val="6AAC9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</a:pPr>
            <a:r>
              <a:rPr lang="en-US" sz="2800" b="0" strike="noStrike" spc="-1" dirty="0">
                <a:solidFill>
                  <a:srgbClr val="FF0000"/>
                </a:solidFill>
                <a:latin typeface="Comic Sans MS"/>
              </a:rPr>
              <a:t> </a:t>
            </a:r>
            <a:r>
              <a:rPr lang="el-GR" sz="2800" b="0" strike="noStrike" spc="-1" dirty="0">
                <a:solidFill>
                  <a:srgbClr val="FF0000"/>
                </a:solidFill>
                <a:latin typeface="Comic Sans MS"/>
              </a:rPr>
              <a:t>ΜΑΘΗΤΕΣ</a:t>
            </a:r>
            <a:r>
              <a:rPr lang="en-US" sz="2800" b="0" strike="noStrike" spc="-1" dirty="0">
                <a:solidFill>
                  <a:srgbClr val="FF0000"/>
                </a:solidFill>
                <a:latin typeface="Comic Sans MS"/>
              </a:rPr>
              <a:t> </a:t>
            </a:r>
            <a:r>
              <a:rPr lang="el-GR" sz="2800" b="0" strike="noStrike" spc="-1" dirty="0">
                <a:solidFill>
                  <a:srgbClr val="FF0000"/>
                </a:solidFill>
                <a:latin typeface="Comic Sans MS"/>
              </a:rPr>
              <a:t> </a:t>
            </a:r>
            <a:r>
              <a:rPr lang="en-US" sz="2800" b="0" strike="noStrike" spc="-1" dirty="0">
                <a:solidFill>
                  <a:srgbClr val="FF0000"/>
                </a:solidFill>
                <a:latin typeface="Comic Sans MS"/>
              </a:rPr>
              <a:t>    </a:t>
            </a:r>
          </a:p>
          <a:p>
            <a:pPr>
              <a:lnSpc>
                <a:spcPct val="150000"/>
              </a:lnSpc>
            </a:pPr>
            <a:r>
              <a:rPr lang="el-GR" sz="2800" b="0" strike="noStrike" spc="-1" dirty="0">
                <a:solidFill>
                  <a:srgbClr val="FF0000"/>
                </a:solidFill>
                <a:latin typeface="Comic Sans MS"/>
              </a:rPr>
              <a:t>ΚΡΙΚΟΙ ΤΗΣ ΑΛΥΣΙΔΑΣ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</a:pPr>
            <a:r>
              <a:rPr lang="el-GR" sz="2800" b="0" strike="noStrike" spc="-1" dirty="0">
                <a:solidFill>
                  <a:srgbClr val="FF0000"/>
                </a:solidFill>
                <a:latin typeface="Comic Sans MS"/>
              </a:rPr>
              <a:t>ΔΑΣΚΑΛΟΣ</a:t>
            </a:r>
            <a:r>
              <a:rPr lang="en-US" sz="2800" b="0" strike="noStrike" spc="-1" dirty="0">
                <a:solidFill>
                  <a:srgbClr val="FF0000"/>
                </a:solidFill>
                <a:latin typeface="Comic Sans MS"/>
              </a:rPr>
              <a:t>  </a:t>
            </a:r>
            <a:r>
              <a:rPr lang="el-GR" sz="2800" b="0" strike="noStrike" spc="-1" dirty="0">
                <a:solidFill>
                  <a:srgbClr val="FF0000"/>
                </a:solidFill>
                <a:latin typeface="Comic Sans MS"/>
              </a:rPr>
              <a:t>ΣΥΝΔΕΤΙΚΟΣ ΚΡΙΚΟΣ </a:t>
            </a:r>
            <a:endParaRPr lang="el-GR" sz="2800" b="0" strike="noStrike" spc="-1" dirty="0">
              <a:solidFill>
                <a:srgbClr val="FF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7" name="Εικόνα 11"/>
          <p:cNvPicPr/>
          <p:nvPr/>
        </p:nvPicPr>
        <p:blipFill>
          <a:blip r:embed="rId5"/>
          <a:stretch/>
        </p:blipFill>
        <p:spPr>
          <a:xfrm>
            <a:off x="8677808" y="3739586"/>
            <a:ext cx="3060000" cy="2808000"/>
          </a:xfrm>
          <a:prstGeom prst="rect">
            <a:avLst/>
          </a:prstGeom>
          <a:ln w="0">
            <a:noFill/>
          </a:ln>
        </p:spPr>
      </p:pic>
      <p:cxnSp>
        <p:nvCxnSpPr>
          <p:cNvPr id="8" name="Ευθύγραμμο βέλος σύνδεσης 7">
            <a:extLst>
              <a:ext uri="{FF2B5EF4-FFF2-40B4-BE49-F238E27FC236}">
                <a16:creationId xmlns:a16="http://schemas.microsoft.com/office/drawing/2014/main" id="{4ED901B4-7786-50BD-AA9D-1CE536D82689}"/>
              </a:ext>
            </a:extLst>
          </p:cNvPr>
          <p:cNvCxnSpPr>
            <a:cxnSpLocks/>
          </p:cNvCxnSpPr>
          <p:nvPr/>
        </p:nvCxnSpPr>
        <p:spPr>
          <a:xfrm>
            <a:off x="5863472" y="2111604"/>
            <a:ext cx="56560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Ευθύγραμμο βέλος σύνδεσης 13">
            <a:extLst>
              <a:ext uri="{FF2B5EF4-FFF2-40B4-BE49-F238E27FC236}">
                <a16:creationId xmlns:a16="http://schemas.microsoft.com/office/drawing/2014/main" id="{33D3C392-EE8F-C49D-3C66-A16AB2DCD276}"/>
              </a:ext>
            </a:extLst>
          </p:cNvPr>
          <p:cNvCxnSpPr>
            <a:cxnSpLocks/>
          </p:cNvCxnSpPr>
          <p:nvPr/>
        </p:nvCxnSpPr>
        <p:spPr>
          <a:xfrm>
            <a:off x="5945172" y="3411717"/>
            <a:ext cx="56560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2"/>
          <p:cNvSpPr/>
          <p:nvPr/>
        </p:nvSpPr>
        <p:spPr>
          <a:xfrm>
            <a:off x="2232000" y="540000"/>
            <a:ext cx="9212140" cy="350739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Τι συμβαίνει όταν ένας κρίκος είναι αδύναμος; </a:t>
            </a:r>
            <a:endParaRPr lang="el-GR" sz="24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l-GR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Ποιος θα βοηθήσει;  Η </a:t>
            </a:r>
            <a:r>
              <a:rPr lang="el-GR" sz="1800" b="0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ΑΛΥΣΙΔΑ</a:t>
            </a:r>
            <a:r>
              <a:rPr lang="el-GR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 δε πρέπει να σπάσει. </a:t>
            </a:r>
          </a:p>
          <a:p>
            <a:pPr>
              <a:lnSpc>
                <a:spcPct val="150000"/>
              </a:lnSpc>
            </a:pPr>
            <a:r>
              <a:rPr lang="el-GR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         </a:t>
            </a:r>
            <a:r>
              <a:rPr lang="en-US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    </a:t>
            </a:r>
            <a:r>
              <a:rPr lang="el-GR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Ο ρόλος αυτός κυρίως είναι δικός μας..</a:t>
            </a:r>
          </a:p>
          <a:p>
            <a:pPr>
              <a:lnSpc>
                <a:spcPct val="150000"/>
              </a:lnSpc>
            </a:pPr>
            <a:r>
              <a:rPr lang="el-GR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 Κάθε μέρα καλούμαστε να υποστηρίξουμε  συναισθηματικά και ακαδημαϊκά τους μαθητές, που έρχονται από διαφορετικά κοινωνικά ,οικονομικά στρώματα και  οικογενειακά περιβάλλοντα.</a:t>
            </a:r>
          </a:p>
          <a:p>
            <a:pPr>
              <a:lnSpc>
                <a:spcPct val="150000"/>
              </a:lnSpc>
            </a:pPr>
            <a:r>
              <a:rPr lang="el-GR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Τι γίνεται όμως όταν και ο </a:t>
            </a:r>
            <a:r>
              <a:rPr lang="el-GR" sz="1800" b="0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καθηγητής </a:t>
            </a:r>
            <a:r>
              <a:rPr lang="el-GR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αποδειχθεί </a:t>
            </a:r>
            <a:r>
              <a:rPr lang="el-GR" sz="1800" b="0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αδύναμος</a:t>
            </a:r>
            <a:r>
              <a:rPr lang="el-GR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l-GR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  </a:t>
            </a:r>
          </a:p>
        </p:txBody>
      </p:sp>
      <p:pic>
        <p:nvPicPr>
          <p:cNvPr id="219" name="Γραφικό 4" descr="Συνδέσεις με συμπαγές γέμισμα"/>
          <p:cNvPicPr/>
          <p:nvPr/>
        </p:nvPicPr>
        <p:blipFill>
          <a:blip r:embed="rId2"/>
          <a:stretch/>
        </p:blipFill>
        <p:spPr>
          <a:xfrm>
            <a:off x="3588840" y="3796560"/>
            <a:ext cx="4404600" cy="2852280"/>
          </a:xfrm>
          <a:prstGeom prst="rect">
            <a:avLst/>
          </a:prstGeom>
          <a:ln w="0">
            <a:noFill/>
          </a:ln>
        </p:spPr>
      </p:pic>
      <p:cxnSp>
        <p:nvCxnSpPr>
          <p:cNvPr id="220" name="Ευθύγραμμο βέλος σύνδεσης 6"/>
          <p:cNvCxnSpPr>
            <a:cxnSpLocks/>
          </p:cNvCxnSpPr>
          <p:nvPr/>
        </p:nvCxnSpPr>
        <p:spPr>
          <a:xfrm>
            <a:off x="7639560" y="4267440"/>
            <a:ext cx="660160" cy="163158"/>
          </a:xfrm>
          <a:prstGeom prst="straightConnector1">
            <a:avLst/>
          </a:prstGeom>
          <a:ln cap="rnd">
            <a:solidFill>
              <a:srgbClr val="9D2D0F"/>
            </a:solidFill>
            <a:round/>
            <a:tailEnd type="triangle" w="med" len="med"/>
          </a:ln>
        </p:spPr>
      </p:cxnSp>
      <p:sp>
        <p:nvSpPr>
          <p:cNvPr id="221" name="TextBox 7"/>
          <p:cNvSpPr/>
          <p:nvPr/>
        </p:nvSpPr>
        <p:spPr>
          <a:xfrm>
            <a:off x="8508080" y="3980201"/>
            <a:ext cx="2270880" cy="1735560"/>
          </a:xfrm>
          <a:prstGeom prst="rect">
            <a:avLst/>
          </a:prstGeom>
          <a:noFill/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Century Gothic"/>
              </a:rPr>
              <a:t>-I love travelling</a:t>
            </a:r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Century Gothic"/>
              </a:rPr>
              <a:t>-I hope to have a beautiful day</a:t>
            </a:r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Century Gothic"/>
              </a:rPr>
              <a:t>-I am an optimist person</a:t>
            </a:r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22" name="Ευθύγραμμο βέλος σύνδεσης 9"/>
          <p:cNvCxnSpPr/>
          <p:nvPr/>
        </p:nvCxnSpPr>
        <p:spPr>
          <a:xfrm flipH="1" flipV="1">
            <a:off x="2752920" y="4572000"/>
            <a:ext cx="1190160" cy="403200"/>
          </a:xfrm>
          <a:prstGeom prst="straightConnector1">
            <a:avLst/>
          </a:prstGeom>
          <a:ln cap="rnd">
            <a:solidFill>
              <a:srgbClr val="9D2D0F"/>
            </a:solidFill>
            <a:round/>
            <a:tailEnd type="triangle" w="med" len="med"/>
          </a:ln>
        </p:spPr>
      </p:cxnSp>
      <p:sp>
        <p:nvSpPr>
          <p:cNvPr id="223" name="TextBox 10"/>
          <p:cNvSpPr/>
          <p:nvPr/>
        </p:nvSpPr>
        <p:spPr>
          <a:xfrm>
            <a:off x="921600" y="3903120"/>
            <a:ext cx="1735200" cy="2284200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Century Gothic"/>
              </a:rPr>
              <a:t>I love playing the  guitar</a:t>
            </a:r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Century Gothic"/>
              </a:rPr>
              <a:t>-I hope summer holiday will come soon.</a:t>
            </a:r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Century Gothic"/>
              </a:rPr>
              <a:t>-I am positive person.</a:t>
            </a:r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Εικόνα 4"/>
          <p:cNvPicPr/>
          <p:nvPr/>
        </p:nvPicPr>
        <p:blipFill>
          <a:blip r:embed="rId2"/>
          <a:stretch/>
        </p:blipFill>
        <p:spPr>
          <a:xfrm>
            <a:off x="8114035" y="101180"/>
            <a:ext cx="4077965" cy="2642380"/>
          </a:xfrm>
          <a:prstGeom prst="rect">
            <a:avLst/>
          </a:prstGeom>
          <a:ln w="0">
            <a:noFill/>
          </a:ln>
        </p:spPr>
      </p:pic>
      <p:sp>
        <p:nvSpPr>
          <p:cNvPr id="230" name="TextBox 5"/>
          <p:cNvSpPr/>
          <p:nvPr/>
        </p:nvSpPr>
        <p:spPr>
          <a:xfrm>
            <a:off x="386499" y="101180"/>
            <a:ext cx="7302021" cy="31378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l-GR" sz="1800" b="1" strike="noStrike" spc="-1" dirty="0">
                <a:solidFill>
                  <a:srgbClr val="FF0000"/>
                </a:solidFill>
                <a:latin typeface="Century Gothic"/>
              </a:rPr>
              <a:t>ΔΡΑΣΤΗΡΙΟΤΗΤΑ : ΠΑΙΧΝΙΔΙ ΜΕ ΚΑΡΤΕΣ</a:t>
            </a:r>
            <a:endParaRPr lang="el-GR" sz="1800" b="0" strike="noStrike" spc="-1" dirty="0">
              <a:solidFill>
                <a:srgbClr val="FF0000"/>
              </a:solidFill>
              <a:latin typeface="Arial"/>
            </a:endParaRPr>
          </a:p>
          <a:p>
            <a:endParaRPr lang="el-GR" sz="18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el-GR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Η ομάδα σχηματίζει ένα ‘’λουλούδι’’ συναισθημάτων για το κάθε μέλος της,  σχετικό με την αφήγηση μίας προσωπικής του εμπειρίας.</a:t>
            </a:r>
          </a:p>
          <a:p>
            <a:pPr>
              <a:lnSpc>
                <a:spcPct val="100000"/>
              </a:lnSpc>
            </a:pPr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l-GR" sz="1800" b="1" strike="noStrike" spc="-1" dirty="0">
                <a:solidFill>
                  <a:srgbClr val="000000"/>
                </a:solidFill>
                <a:latin typeface="Comic Sans MS"/>
              </a:rPr>
              <a:t>ΕΝΣΥΝΑΙΣΘΗΣΗ     ΚΑΤΑΝΟΗΣΗ    </a:t>
            </a:r>
            <a:r>
              <a:rPr lang="en-US" sz="1800" b="1" strike="noStrike" spc="-1" dirty="0">
                <a:solidFill>
                  <a:srgbClr val="000000"/>
                </a:solidFill>
                <a:latin typeface="Comic Sans MS"/>
              </a:rPr>
              <a:t>         </a:t>
            </a:r>
            <a:r>
              <a:rPr lang="el-GR" sz="1800" b="1" strike="noStrike" spc="-1" dirty="0">
                <a:solidFill>
                  <a:srgbClr val="000000"/>
                </a:solidFill>
                <a:latin typeface="Comic Sans MS"/>
              </a:rPr>
              <a:t>ΑΠΟΔΟΧΗ</a:t>
            </a:r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l-GR" sz="1800" b="1" strike="noStrike" spc="-1" dirty="0">
                <a:solidFill>
                  <a:srgbClr val="000000"/>
                </a:solidFill>
                <a:latin typeface="Century Gothic"/>
              </a:rPr>
              <a:t> </a:t>
            </a:r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1" name="Εικόνα 7"/>
          <p:cNvPicPr/>
          <p:nvPr/>
        </p:nvPicPr>
        <p:blipFill>
          <a:blip r:embed="rId3"/>
          <a:srcRect l="25321" t="14562" r="30239"/>
          <a:stretch/>
        </p:blipFill>
        <p:spPr>
          <a:xfrm rot="1478497">
            <a:off x="2302235" y="3582808"/>
            <a:ext cx="4058763" cy="2438931"/>
          </a:xfrm>
          <a:prstGeom prst="rect">
            <a:avLst/>
          </a:prstGeom>
          <a:ln w="0">
            <a:noFill/>
          </a:ln>
        </p:spPr>
      </p:pic>
      <p:cxnSp>
        <p:nvCxnSpPr>
          <p:cNvPr id="232" name="Ευθύγραμμο βέλος σύνδεσης 9"/>
          <p:cNvCxnSpPr/>
          <p:nvPr/>
        </p:nvCxnSpPr>
        <p:spPr>
          <a:xfrm>
            <a:off x="3718174" y="1429758"/>
            <a:ext cx="360" cy="62964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triangle" w="med" len="med"/>
          </a:ln>
        </p:spPr>
      </p:cxnSp>
      <p:cxnSp>
        <p:nvCxnSpPr>
          <p:cNvPr id="233" name="Ευθύγραμμο βέλος σύνδεσης 11"/>
          <p:cNvCxnSpPr/>
          <p:nvPr/>
        </p:nvCxnSpPr>
        <p:spPr>
          <a:xfrm flipH="1">
            <a:off x="1361687" y="1355293"/>
            <a:ext cx="939600" cy="62964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triangle" w="med" len="med"/>
          </a:ln>
        </p:spPr>
      </p:cxnSp>
      <p:cxnSp>
        <p:nvCxnSpPr>
          <p:cNvPr id="234" name="Ευθύγραμμο βέλος σύνδεσης 13"/>
          <p:cNvCxnSpPr>
            <a:cxnSpLocks/>
          </p:cNvCxnSpPr>
          <p:nvPr/>
        </p:nvCxnSpPr>
        <p:spPr>
          <a:xfrm>
            <a:off x="5227774" y="1355293"/>
            <a:ext cx="1258898" cy="620585"/>
          </a:xfrm>
          <a:prstGeom prst="straightConnector1">
            <a:avLst/>
          </a:prstGeom>
          <a:ln w="28575" cap="rnd">
            <a:solidFill>
              <a:srgbClr val="FF0000"/>
            </a:solidFill>
            <a:round/>
            <a:tailEnd type="triangle" w="med" len="med"/>
          </a:ln>
        </p:spPr>
      </p:cxn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F7020E0-BAF1-B667-D2D3-3A1E6BAF7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342928">
            <a:off x="7787830" y="3661179"/>
            <a:ext cx="4047162" cy="25693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subTitle"/>
          </p:nvPr>
        </p:nvSpPr>
        <p:spPr>
          <a:xfrm>
            <a:off x="1681200" y="255600"/>
            <a:ext cx="9783720" cy="6125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400" b="1" strike="noStrike" spc="-1" dirty="0">
                <a:solidFill>
                  <a:srgbClr val="FF0000"/>
                </a:solidFill>
                <a:latin typeface="Comic Sans MS"/>
              </a:rPr>
              <a:t>Positive Phycology in Education-</a:t>
            </a:r>
          </a:p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400" b="1" spc="-1" dirty="0">
                <a:solidFill>
                  <a:srgbClr val="FF0000"/>
                </a:solidFill>
                <a:latin typeface="Comic Sans MS"/>
              </a:rPr>
              <a:t>A.PERMA Model</a:t>
            </a:r>
            <a:endParaRPr lang="en-US" sz="2400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400" b="1" strike="noStrike" spc="-1" dirty="0">
                <a:solidFill>
                  <a:srgbClr val="191D34"/>
                </a:solidFill>
                <a:latin typeface="Comic Sans MS" panose="030F0702030302020204" pitchFamily="66" charset="0"/>
              </a:rPr>
              <a:t>Martin Seligman </a:t>
            </a:r>
            <a:r>
              <a:rPr lang="el-GR" sz="2400" b="1" strike="noStrike" spc="-1" dirty="0">
                <a:solidFill>
                  <a:srgbClr val="191D34"/>
                </a:solidFill>
                <a:latin typeface="Comic Sans MS" panose="030F0702030302020204" pitchFamily="66" charset="0"/>
              </a:rPr>
              <a:t>(2012) </a:t>
            </a:r>
            <a:r>
              <a:rPr lang="el-GR" sz="2400" b="0" strike="noStrike" spc="-1" dirty="0">
                <a:solidFill>
                  <a:srgbClr val="191D34"/>
                </a:solidFill>
                <a:latin typeface="Comic Sans MS" panose="030F0702030302020204" pitchFamily="66" charset="0"/>
              </a:rPr>
              <a:t>σχεδίασε το</a:t>
            </a:r>
            <a:r>
              <a:rPr lang="en-US" sz="2400" b="0" strike="noStrike" spc="-1" dirty="0">
                <a:solidFill>
                  <a:srgbClr val="191D34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strike="noStrike" spc="-1" dirty="0">
                <a:solidFill>
                  <a:srgbClr val="191D34"/>
                </a:solidFill>
                <a:latin typeface="Comic Sans MS" panose="030F0702030302020204" pitchFamily="66" charset="0"/>
              </a:rPr>
              <a:t>PERMA model </a:t>
            </a:r>
            <a:r>
              <a:rPr lang="el-GR" sz="2400" b="1" strike="noStrike" spc="-1" dirty="0">
                <a:solidFill>
                  <a:srgbClr val="191D34"/>
                </a:solidFill>
                <a:latin typeface="Comic Sans MS" panose="030F0702030302020204" pitchFamily="66" charset="0"/>
              </a:rPr>
              <a:t> </a:t>
            </a:r>
            <a:r>
              <a:rPr lang="el-GR" sz="2400" b="0" strike="noStrike" spc="-1" dirty="0">
                <a:solidFill>
                  <a:srgbClr val="191D34"/>
                </a:solidFill>
                <a:latin typeface="Comic Sans MS" panose="030F0702030302020204" pitchFamily="66" charset="0"/>
              </a:rPr>
              <a:t>περιγράφοντας τους βασικούς παράγοντες του </a:t>
            </a:r>
            <a:r>
              <a:rPr lang="en-US" sz="2400" b="0" strike="noStrike" spc="-1" dirty="0">
                <a:solidFill>
                  <a:srgbClr val="191D34"/>
                </a:solidFill>
                <a:latin typeface="Comic Sans MS" panose="030F0702030302020204" pitchFamily="66" charset="0"/>
              </a:rPr>
              <a:t>wellbeing</a:t>
            </a:r>
            <a:r>
              <a:rPr lang="el-GR" sz="2400" b="0" strike="noStrike" spc="-1" dirty="0">
                <a:solidFill>
                  <a:srgbClr val="191D34"/>
                </a:solidFill>
                <a:latin typeface="Comic Sans MS" panose="030F0702030302020204" pitchFamily="66" charset="0"/>
              </a:rPr>
              <a:t> (θετική στάση ζωής). </a:t>
            </a:r>
            <a:endParaRPr lang="el-GR" sz="24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l-GR" sz="24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4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A.PERMA</a:t>
            </a:r>
            <a:endParaRPr lang="el-GR" sz="24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4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P</a:t>
            </a:r>
            <a:r>
              <a:rPr lang="en-US" sz="24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fr-CA" sz="24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:positive </a:t>
            </a:r>
            <a:r>
              <a:rPr lang="fr-CA" sz="2400" b="1" strike="noStrike" spc="-1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emotion</a:t>
            </a:r>
            <a:r>
              <a:rPr lang="el-GR" sz="24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 (θετικά συναισθήματα)</a:t>
            </a:r>
            <a:endParaRPr lang="el-GR" sz="24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4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US" sz="24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 : engagement (</a:t>
            </a:r>
            <a:r>
              <a:rPr lang="el-GR" sz="24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προσήλωση στο στόχο</a:t>
            </a:r>
            <a:r>
              <a:rPr lang="en-US" sz="24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)</a:t>
            </a:r>
            <a:endParaRPr lang="el-GR" sz="24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4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R </a:t>
            </a:r>
            <a:r>
              <a:rPr lang="en-US" sz="24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: relationships </a:t>
            </a:r>
            <a:r>
              <a:rPr lang="fr-CA" sz="24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(</a:t>
            </a:r>
            <a:r>
              <a:rPr lang="el-GR" sz="24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ανθρώπινες σχέσεις)</a:t>
            </a:r>
            <a:endParaRPr lang="el-GR" sz="24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4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M</a:t>
            </a:r>
            <a:r>
              <a:rPr lang="en-US" sz="20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23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: meaning (</a:t>
            </a:r>
            <a:r>
              <a:rPr lang="el-GR" sz="23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συναίσθηση της αξίας της ζωής)</a:t>
            </a:r>
            <a:endParaRPr lang="el-GR" sz="23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4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A: </a:t>
            </a:r>
            <a:r>
              <a:rPr lang="en-US" sz="24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accomplishments/achievements</a:t>
            </a:r>
            <a:r>
              <a:rPr lang="el-GR" sz="24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 (ηθική ικανοποίηση)</a:t>
            </a:r>
            <a:endParaRPr lang="el-GR" sz="24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l-GR" sz="24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l-GR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6" name="Εικόνα 7"/>
          <p:cNvPicPr/>
          <p:nvPr/>
        </p:nvPicPr>
        <p:blipFill>
          <a:blip r:embed="rId2"/>
          <a:stretch/>
        </p:blipFill>
        <p:spPr>
          <a:xfrm>
            <a:off x="9685440" y="2092750"/>
            <a:ext cx="2339280" cy="4509289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extBox 236"/>
          <p:cNvSpPr txBox="1"/>
          <p:nvPr/>
        </p:nvSpPr>
        <p:spPr>
          <a:xfrm>
            <a:off x="650449" y="184784"/>
            <a:ext cx="10426046" cy="9841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l-GR" sz="1800" b="0" strike="noStrike" spc="-1" dirty="0">
                <a:solidFill>
                  <a:srgbClr val="000000"/>
                </a:solidFill>
                <a:latin typeface="Arial"/>
              </a:rPr>
              <a:t>                                                                            </a:t>
            </a:r>
            <a:r>
              <a:rPr lang="en-US" sz="2400" b="0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B.</a:t>
            </a:r>
            <a:r>
              <a:rPr lang="el-GR" sz="2400" b="0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l-GR" sz="2400" b="0" strike="noStrike" spc="-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Flow</a:t>
            </a:r>
            <a:r>
              <a:rPr lang="en-US" sz="2400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 Method</a:t>
            </a:r>
            <a:r>
              <a:rPr lang="el-GR" sz="2400" b="0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pPr algn="just"/>
            <a:r>
              <a:rPr lang="el-GR" sz="20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Μία πρόταση για να κατακτηθεί η ευζωία, να προαχθεί η δημιουργικότητα και η</a:t>
            </a:r>
            <a:r>
              <a:rPr lang="en-US" sz="20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l-GR" sz="20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παραγωγικ</a:t>
            </a:r>
            <a:r>
              <a:rPr lang="el-GR" sz="2000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ό</a:t>
            </a:r>
            <a:r>
              <a:rPr lang="el-GR" sz="20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τητα!</a:t>
            </a:r>
          </a:p>
        </p:txBody>
      </p:sp>
      <p:sp>
        <p:nvSpPr>
          <p:cNvPr id="238" name="TextBox 237"/>
          <p:cNvSpPr txBox="1"/>
          <p:nvPr/>
        </p:nvSpPr>
        <p:spPr>
          <a:xfrm>
            <a:off x="1385741" y="1574277"/>
            <a:ext cx="5742423" cy="5283723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l-GR" sz="16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Σύμφωνα με τον </a:t>
            </a:r>
            <a:r>
              <a:rPr lang="el-GR" sz="1600" b="1" strike="noStrike" spc="-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Csikszentmihalyi</a:t>
            </a:r>
            <a:r>
              <a:rPr lang="el-GR" sz="16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 τα 8 βασικά χαρακτηριστικά της μεθόδου FLOW είναι:</a:t>
            </a:r>
          </a:p>
          <a:p>
            <a:endParaRPr lang="el-GR" sz="16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el-GR" sz="16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1. </a:t>
            </a:r>
            <a:r>
              <a:rPr lang="el-GR" sz="16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Πλήρης προσήλωση στο αντικείμενο ενασχόλησης μας.</a:t>
            </a:r>
          </a:p>
          <a:p>
            <a:endParaRPr lang="el-GR" sz="1600" b="1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el-GR" sz="16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l-GR" sz="16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. Ιεράρχηση στόχων.</a:t>
            </a:r>
          </a:p>
          <a:p>
            <a:endParaRPr lang="el-GR" sz="1600" b="1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el-GR" sz="16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  <a:r>
              <a:rPr lang="el-GR" sz="16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. Παραμόρφωση του χρόνου (</a:t>
            </a:r>
            <a:r>
              <a:rPr lang="el-GR" sz="1600" b="1" strike="noStrike" spc="-1" dirty="0" err="1">
                <a:solidFill>
                  <a:srgbClr val="000000"/>
                </a:solidFill>
                <a:latin typeface="Comic Sans MS" panose="030F0702030302020204" pitchFamily="66" charset="0"/>
              </a:rPr>
              <a:t>speeding</a:t>
            </a:r>
            <a:r>
              <a:rPr lang="el-GR" sz="16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l-GR" sz="1600" b="1" strike="noStrike" spc="-1" dirty="0" err="1">
                <a:solidFill>
                  <a:srgbClr val="000000"/>
                </a:solidFill>
                <a:latin typeface="Comic Sans MS" panose="030F0702030302020204" pitchFamily="66" charset="0"/>
              </a:rPr>
              <a:t>up</a:t>
            </a:r>
            <a:r>
              <a:rPr lang="el-GR" sz="16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/</a:t>
            </a:r>
            <a:r>
              <a:rPr lang="el-GR" sz="1600" b="1" strike="noStrike" spc="-1" dirty="0" err="1">
                <a:solidFill>
                  <a:srgbClr val="000000"/>
                </a:solidFill>
                <a:latin typeface="Comic Sans MS" panose="030F0702030302020204" pitchFamily="66" charset="0"/>
              </a:rPr>
              <a:t>slowing</a:t>
            </a:r>
            <a:r>
              <a:rPr lang="el-GR" sz="16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l-GR" sz="1600" b="1" strike="noStrike" spc="-1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down</a:t>
            </a:r>
            <a:r>
              <a:rPr lang="el-GR" sz="16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).</a:t>
            </a:r>
          </a:p>
          <a:p>
            <a:endParaRPr lang="el-GR" sz="1600" b="1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el-GR" sz="16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4. </a:t>
            </a:r>
            <a:r>
              <a:rPr lang="el-GR" sz="16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Η εμπειρία είναι μία εσωτερική ανταμοιβή.</a:t>
            </a:r>
          </a:p>
          <a:p>
            <a:endParaRPr lang="el-GR" sz="1600" b="1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el-GR" sz="16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5. </a:t>
            </a:r>
            <a:r>
              <a:rPr lang="el-GR" sz="16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Η προσπάθεια αυτή πραγματοποιείται άκοπα και εύκολα.</a:t>
            </a:r>
          </a:p>
          <a:p>
            <a:endParaRPr lang="el-GR" sz="1600" b="1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el-GR" sz="16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6. </a:t>
            </a:r>
            <a:r>
              <a:rPr lang="el-GR" sz="16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Υπάρχει πάντα ισορροπία ανάμεσα στη πρόκληση </a:t>
            </a:r>
          </a:p>
          <a:p>
            <a:r>
              <a:rPr lang="el-GR" sz="16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και τις δεξιότητες.</a:t>
            </a:r>
          </a:p>
          <a:p>
            <a:endParaRPr lang="el-GR" sz="1600" b="1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el-GR" sz="16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7. </a:t>
            </a:r>
            <a:r>
              <a:rPr lang="el-GR" sz="16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Οι πράξεις και  η επίγνωση συγχωνεύονται</a:t>
            </a:r>
            <a:r>
              <a:rPr lang="el-GR" sz="1600" b="1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, το συνειδητό χάνεται.</a:t>
            </a:r>
            <a:endParaRPr lang="el-GR" sz="1600" b="1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endParaRPr lang="el-GR" sz="1600" b="1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el-GR" sz="16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8.</a:t>
            </a:r>
            <a:r>
              <a:rPr lang="el-GR" sz="1600" b="1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 Η αίσθηση του ελέγχου.</a:t>
            </a:r>
            <a:endParaRPr lang="el-GR" sz="1600" b="1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39" name="Εικόνα 238"/>
          <p:cNvPicPr/>
          <p:nvPr/>
        </p:nvPicPr>
        <p:blipFill rotWithShape="1">
          <a:blip r:embed="rId3"/>
          <a:srcRect l="20843" t="18617" r="50296" b="5276"/>
          <a:stretch/>
        </p:blipFill>
        <p:spPr>
          <a:xfrm>
            <a:off x="7569725" y="1435510"/>
            <a:ext cx="4553146" cy="542249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Εικόνα 239"/>
          <p:cNvPicPr/>
          <p:nvPr/>
        </p:nvPicPr>
        <p:blipFill>
          <a:blip r:embed="rId2"/>
          <a:srcRect l="33675" t="44059" r="33841" b="16563"/>
          <a:stretch/>
        </p:blipFill>
        <p:spPr>
          <a:xfrm>
            <a:off x="2186499" y="2818614"/>
            <a:ext cx="9248214" cy="3837426"/>
          </a:xfrm>
          <a:prstGeom prst="rect">
            <a:avLst/>
          </a:prstGeom>
          <a:ln w="0">
            <a:noFill/>
          </a:ln>
        </p:spPr>
      </p:pic>
      <p:sp>
        <p:nvSpPr>
          <p:cNvPr id="241" name="TextBox 240"/>
          <p:cNvSpPr txBox="1"/>
          <p:nvPr/>
        </p:nvSpPr>
        <p:spPr>
          <a:xfrm>
            <a:off x="1259640" y="201960"/>
            <a:ext cx="10364040" cy="2616654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l-GR" sz="20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Πώς χτίζουμε την ευζωία: </a:t>
            </a:r>
          </a:p>
          <a:p>
            <a:pPr>
              <a:lnSpc>
                <a:spcPct val="150000"/>
              </a:lnSpc>
            </a:pPr>
            <a:r>
              <a:rPr lang="el-GR" sz="18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r>
              <a:rPr lang="el-GR" sz="1800" b="0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  <a:r>
              <a:rPr lang="el-GR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Ενδυναμώνοντας τους χαρακτήρες-αξίες (αποφυγή συγκρίσεων,</a:t>
            </a:r>
            <a:r>
              <a:rPr lang="en-US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l-GR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θετικά σχόλια)</a:t>
            </a:r>
            <a:r>
              <a:rPr lang="en-US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.</a:t>
            </a:r>
            <a:endParaRPr lang="el-GR" sz="18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l-GR" sz="18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2.</a:t>
            </a:r>
            <a:r>
              <a:rPr lang="el-GR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Ενισχύοντας τα θετικά συναισθήματα (αλλάζουμε τον τρόπο παρατήρησης)</a:t>
            </a:r>
            <a:r>
              <a:rPr lang="en-US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.</a:t>
            </a:r>
            <a:endParaRPr lang="el-GR" sz="18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l-GR" sz="18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3.</a:t>
            </a:r>
            <a:r>
              <a:rPr lang="el-GR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Βοηθώντας τους να βρουν την θέση τους μέσα στο σχολείο (αυτοσεβασμός, αυτογνωσία)</a:t>
            </a:r>
            <a:r>
              <a:rPr lang="en-US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.</a:t>
            </a:r>
            <a:endParaRPr lang="el-GR" sz="18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l-GR" sz="1800" b="1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4.</a:t>
            </a:r>
            <a:r>
              <a:rPr lang="el-GR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Χτίζοντας σχέσεις, αφιερώνοντας χρόνο στα παιδιά (διαθεματικές διδασκαλίες, δημιουργώντας </a:t>
            </a:r>
            <a:r>
              <a:rPr lang="el-GR" sz="1800" b="0" strike="noStrike" spc="-1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club</a:t>
            </a:r>
            <a:r>
              <a:rPr lang="en-US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s</a:t>
            </a:r>
            <a:r>
              <a:rPr lang="el-GR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)</a:t>
            </a:r>
            <a:r>
              <a:rPr lang="en-US" sz="18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.</a:t>
            </a:r>
            <a:endParaRPr lang="el-GR" sz="18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l-GR" sz="18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l-GR" sz="18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l-GR" sz="18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endParaRPr lang="el-G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extBox 242"/>
          <p:cNvSpPr txBox="1"/>
          <p:nvPr/>
        </p:nvSpPr>
        <p:spPr>
          <a:xfrm>
            <a:off x="320511" y="2371540"/>
            <a:ext cx="10558021" cy="1930697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l-GR" sz="18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Είμαι πεπεισμένος ότι όταν βοηθάμε τα παιδιά μας να βρουν υγιείς τρόπους αντιμετώπισης των συναισθημάτων τους-τρόπους που δεν πληγώνουν αυτά ή  οποιονδήποτε άλλο- βοηθάμε να   δημιουργήσουμε ένα πιο ασφαλή κόσμο-ένα καλύτερο κόσμο.</a:t>
            </a:r>
            <a:r>
              <a:rPr lang="en-US" b="1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’</a:t>
            </a:r>
            <a:r>
              <a:rPr lang="el-GR" sz="1800" b="1" strike="noStrike" spc="-1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Mister</a:t>
            </a:r>
            <a:r>
              <a:rPr lang="el-GR" sz="18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l-GR" sz="1800" b="1" strike="noStrike" spc="-1" dirty="0" err="1">
                <a:solidFill>
                  <a:srgbClr val="000000"/>
                </a:solidFill>
                <a:latin typeface="Comic Sans MS" panose="030F0702030302020204" pitchFamily="66" charset="0"/>
              </a:rPr>
              <a:t>Rogers</a:t>
            </a:r>
            <a:r>
              <a:rPr lang="el-GR" sz="1800" b="1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’</a:t>
            </a:r>
          </a:p>
        </p:txBody>
      </p:sp>
      <p:sp>
        <p:nvSpPr>
          <p:cNvPr id="244" name="TextBox 243"/>
          <p:cNvSpPr txBox="1"/>
          <p:nvPr/>
        </p:nvSpPr>
        <p:spPr>
          <a:xfrm>
            <a:off x="2938342" y="935035"/>
            <a:ext cx="270720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l-GR" sz="1800" b="0" strike="noStrike" spc="-1">
                <a:solidFill>
                  <a:srgbClr val="000000"/>
                </a:solidFill>
                <a:latin typeface="Arial"/>
              </a:rPr>
              <a:t>τ</a:t>
            </a:r>
          </a:p>
        </p:txBody>
      </p:sp>
      <p:pic>
        <p:nvPicPr>
          <p:cNvPr id="245" name="Εικόνα 244"/>
          <p:cNvPicPr/>
          <p:nvPr/>
        </p:nvPicPr>
        <p:blipFill>
          <a:blip r:embed="rId2"/>
          <a:srcRect l="32199" t="39692" r="33841" b="20931"/>
          <a:stretch/>
        </p:blipFill>
        <p:spPr>
          <a:xfrm rot="21597600">
            <a:off x="1970287" y="3845014"/>
            <a:ext cx="8814079" cy="3013389"/>
          </a:xfrm>
          <a:prstGeom prst="rect">
            <a:avLst/>
          </a:prstGeom>
          <a:ln w="0"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D441E5-E17F-EE1D-E7C5-D3F8D4C5FB94}"/>
              </a:ext>
            </a:extLst>
          </p:cNvPr>
          <p:cNvSpPr txBox="1"/>
          <p:nvPr/>
        </p:nvSpPr>
        <p:spPr>
          <a:xfrm>
            <a:off x="320511" y="945252"/>
            <a:ext cx="10671142" cy="14262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latin typeface="Comic Sans MS" panose="030F0702030302020204" pitchFamily="66" charset="0"/>
              </a:rPr>
              <a:t>“I’m convinced that when we help our children find healthy ways of dealing with their feelings-ways that don’t hurt them or anyone else-we’re helping to make our world a safer, better place.”     Mister Rogers</a:t>
            </a:r>
            <a:endParaRPr lang="el-GR" sz="2000" dirty="0"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C1CE94-EC2A-B8AC-E714-A758183392BC}"/>
              </a:ext>
            </a:extLst>
          </p:cNvPr>
          <p:cNvSpPr txBox="1"/>
          <p:nvPr/>
        </p:nvSpPr>
        <p:spPr>
          <a:xfrm>
            <a:off x="1894787" y="298921"/>
            <a:ext cx="7786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FF0000"/>
                </a:solidFill>
                <a:latin typeface="Comic Sans MS" panose="030F0702030302020204" pitchFamily="66" charset="0"/>
              </a:rPr>
              <a:t>Βοηθώντας τα παιδιά μας σίγουρα ο κόσμος μας γίνεται καλύτερος!</a:t>
            </a:r>
            <a:br>
              <a:rPr lang="el-GR" dirty="0">
                <a:latin typeface="Comic Sans MS" panose="030F0702030302020204" pitchFamily="66" charset="0"/>
              </a:rPr>
            </a:br>
            <a:endParaRPr lang="el-GR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Εικόνα 245"/>
          <p:cNvPicPr/>
          <p:nvPr/>
        </p:nvPicPr>
        <p:blipFill>
          <a:blip r:embed="rId2"/>
          <a:srcRect l="32199" t="37067" r="32364" b="18303"/>
          <a:stretch/>
        </p:blipFill>
        <p:spPr>
          <a:xfrm>
            <a:off x="2230269" y="2041125"/>
            <a:ext cx="9807760" cy="4691618"/>
          </a:xfrm>
          <a:prstGeom prst="rect">
            <a:avLst/>
          </a:prstGeom>
          <a:ln w="0">
            <a:noFill/>
          </a:ln>
        </p:spPr>
      </p:pic>
      <p:sp>
        <p:nvSpPr>
          <p:cNvPr id="247" name="TextBox 246"/>
          <p:cNvSpPr txBox="1"/>
          <p:nvPr/>
        </p:nvSpPr>
        <p:spPr>
          <a:xfrm>
            <a:off x="1338606" y="125257"/>
            <a:ext cx="9916998" cy="1788383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l-GR" sz="1800" b="0" strike="noStrike" spc="-1" dirty="0">
                <a:solidFill>
                  <a:srgbClr val="000000"/>
                </a:solidFill>
                <a:latin typeface="Arial"/>
              </a:rPr>
              <a:t>               </a:t>
            </a:r>
          </a:p>
          <a:p>
            <a:pPr lvl="1" algn="just">
              <a:lnSpc>
                <a:spcPct val="150000"/>
              </a:lnSpc>
            </a:pPr>
            <a:r>
              <a:rPr lang="el-GR" sz="20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Πώς καταφέρνουμε να είμαστε αποτελεσματικοί  για τους μαθητές μας</a:t>
            </a:r>
          </a:p>
          <a:p>
            <a:pPr lvl="1" algn="just">
              <a:lnSpc>
                <a:spcPct val="150000"/>
              </a:lnSpc>
            </a:pPr>
            <a:r>
              <a:rPr lang="el-GR" sz="20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 και ικανοποιημένοι με την αποστολή μας;</a:t>
            </a:r>
          </a:p>
          <a:p>
            <a:r>
              <a:rPr lang="el-GR" sz="20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              </a:t>
            </a:r>
            <a:endParaRPr lang="el-GR" sz="2000" b="0" strike="noStrike" spc="-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</a:pPr>
            <a:r>
              <a:rPr lang="el-GR" sz="2000" b="0" strike="noStrike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                                ΑΦΙΕΡΩΝΟΥΜΕ ΧΡΟΝΟ ΣΕ ΕΜΑΣ!!!</a:t>
            </a:r>
          </a:p>
          <a:p>
            <a:endParaRPr lang="el-GR" sz="2000" b="0" strike="noStrike" spc="-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el-GR" sz="2000" b="0" strike="noStrike" spc="-1" dirty="0">
                <a:solidFill>
                  <a:srgbClr val="000000"/>
                </a:solidFill>
                <a:latin typeface="Comic Sans MS" panose="030F0702030302020204" pitchFamily="66" charset="0"/>
              </a:rPr>
              <a:t> 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EB9DAB-38AF-5C0A-3A34-5F585F10D0CD}"/>
              </a:ext>
            </a:extLst>
          </p:cNvPr>
          <p:cNvSpPr txBox="1"/>
          <p:nvPr/>
        </p:nvSpPr>
        <p:spPr>
          <a:xfrm>
            <a:off x="2950590" y="772998"/>
            <a:ext cx="8173039" cy="6504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ΚΑΙ ΤΩΡΑ ΑΣ ΠΑΡΟΥΜΕ ΜΙΑ ΜΙΚΡΗ ΓΕΥΣΗ ΑΠΟ  ΤΟ ΧΩΡΟ ΤΗΣ ΕΠΙΜΟΡΦΩΣΗΣ ΜΑΣ,ΤΟΥΣ ΣΥΝΑΔΕΛΦΟΥΣ ΠΟΥ ΓΝΩΡΙΣΑΜΕ, ΤΑ ΦΑΓΗΤΑ ΠΟΥ ΓΕΥΤΗΚΑΜΕ ΚΑΙ ΤΑ ΜΕΡΗ ΠΟΥ ΕΠΙΣΚΕΦΘΗΚΑΜΕ !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el-GR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l-GR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l-GR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l-GR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ΣΑΣ ΕΥΧΑΡΙΣΤΟΥΜΕ ΓΙΑ ΤΗΝ ΠΡΟΣΟΧΗ ΣΑΣ ΚΑΙ ΕΥΧΟΜΑΣΤΕ ΟΛΟ ΚΑΙ ΠΕΡΙΣΣΟΤΕΡΟΙ ΣΥΝΑΔΕΛΦΟΙ ΝΑ ΓΕΥΤΟΥΝ ΜΙΑ ΤΕΤΟΙΑ ΕΜΠΕΙΡΙΑ!!!</a:t>
            </a:r>
          </a:p>
          <a:p>
            <a:pPr>
              <a:lnSpc>
                <a:spcPct val="150000"/>
              </a:lnSpc>
            </a:pPr>
            <a:endParaRPr lang="el-GR" sz="2000" dirty="0"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l-GR" sz="2000" dirty="0">
              <a:latin typeface="Comic Sans MS" panose="030F0702030302020204" pitchFamily="66" charset="0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24E0656D-CF22-6971-D06C-A8C1ED5CF2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13" t="3871" r="48897" b="857"/>
          <a:stretch/>
        </p:blipFill>
        <p:spPr>
          <a:xfrm rot="16200000">
            <a:off x="5553876" y="195601"/>
            <a:ext cx="2084748" cy="7061955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AB124471-9E0F-CE1C-749E-F10B09CAE0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8" t="43584" r="75222" b="-1104"/>
          <a:stretch/>
        </p:blipFill>
        <p:spPr>
          <a:xfrm rot="20309749">
            <a:off x="439493" y="356562"/>
            <a:ext cx="2332929" cy="204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380746"/>
      </p:ext>
    </p:extLst>
  </p:cSld>
  <p:clrMapOvr>
    <a:masterClrMapping/>
  </p:clrMapOvr>
</p:sld>
</file>

<file path=ppt/theme/theme1.xml><?xml version="1.0" encoding="utf-8"?>
<a:theme xmlns:a="http://schemas.openxmlformats.org/drawingml/2006/main" name="Θρόισμα">
  <a:themeElements>
    <a:clrScheme name="Θρόισμα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ρόισμα">
  <a:themeElements>
    <a:clrScheme name="Θρόισμα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ρόισμα">
  <a:themeElements>
    <a:clrScheme name="Θρόισμα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548</TotalTime>
  <Words>769</Words>
  <Application>Microsoft Office PowerPoint</Application>
  <PresentationFormat>Ευρεία οθόνη</PresentationFormat>
  <Paragraphs>108</Paragraphs>
  <Slides>13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3</vt:i4>
      </vt:variant>
      <vt:variant>
        <vt:lpstr>Τίτλοι διαφανειών</vt:lpstr>
      </vt:variant>
      <vt:variant>
        <vt:i4>13</vt:i4>
      </vt:variant>
    </vt:vector>
  </HeadingPairs>
  <TitlesOfParts>
    <vt:vector size="24" baseType="lpstr">
      <vt:lpstr>Arial</vt:lpstr>
      <vt:lpstr>Calibri</vt:lpstr>
      <vt:lpstr>Century Gothic</vt:lpstr>
      <vt:lpstr>Comic Sans MS</vt:lpstr>
      <vt:lpstr>Symbol</vt:lpstr>
      <vt:lpstr>Times New Roman</vt:lpstr>
      <vt:lpstr>Wingdings</vt:lpstr>
      <vt:lpstr>Wingdings 3</vt:lpstr>
      <vt:lpstr>Θρόισμα</vt:lpstr>
      <vt:lpstr>Θρόισμα</vt:lpstr>
      <vt:lpstr>Θρόισμα</vt:lpstr>
      <vt:lpstr>Παρουσίαση του PowerPoint</vt:lpstr>
      <vt:lpstr>Παρουσίαση του PowerPoint</vt:lpstr>
      <vt:lpstr>Παρουσίαση του PowerPoint</vt:lpstr>
      <vt:lpstr>Στρατηγικές δημιουργίας θετικού κλίματος στην τάξη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SCHOOL OF HAPINESS</dc:title>
  <dc:subject/>
  <dc:creator>nikos nikos</dc:creator>
  <dc:description/>
  <cp:lastModifiedBy>Eleftheria Moura</cp:lastModifiedBy>
  <cp:revision>12</cp:revision>
  <dcterms:created xsi:type="dcterms:W3CDTF">2024-04-14T15:31:05Z</dcterms:created>
  <dcterms:modified xsi:type="dcterms:W3CDTF">2024-04-25T20:21:12Z</dcterms:modified>
  <dc:language>el-GR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Ευρεία οθόνη</vt:lpwstr>
  </property>
  <property fmtid="{D5CDD505-2E9C-101B-9397-08002B2CF9AE}" pid="3" name="Slides">
    <vt:i4>9</vt:i4>
  </property>
</Properties>
</file>